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bin" ContentType="application/vnd.openxmlformats-officedocument.oleObject"/>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rawings/drawing1.xml" ContentType="application/vnd.openxmlformats-officedocument.drawingml.chartshapes+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Default Extension="emf" ContentType="image/x-emf"/>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Layouts/slideLayout15.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Lst>
  <p:notesMasterIdLst>
    <p:notesMasterId r:id="rId54"/>
  </p:notesMasterIdLst>
  <p:handoutMasterIdLst>
    <p:handoutMasterId r:id="rId55"/>
  </p:handoutMasterIdLst>
  <p:sldIdLst>
    <p:sldId id="727" r:id="rId2"/>
    <p:sldId id="726" r:id="rId3"/>
    <p:sldId id="700" r:id="rId4"/>
    <p:sldId id="683" r:id="rId5"/>
    <p:sldId id="707" r:id="rId6"/>
    <p:sldId id="708" r:id="rId7"/>
    <p:sldId id="691" r:id="rId8"/>
    <p:sldId id="684" r:id="rId9"/>
    <p:sldId id="687" r:id="rId10"/>
    <p:sldId id="688" r:id="rId11"/>
    <p:sldId id="689" r:id="rId12"/>
    <p:sldId id="693" r:id="rId13"/>
    <p:sldId id="694" r:id="rId14"/>
    <p:sldId id="695" r:id="rId15"/>
    <p:sldId id="646" r:id="rId16"/>
    <p:sldId id="647" r:id="rId17"/>
    <p:sldId id="648" r:id="rId18"/>
    <p:sldId id="649" r:id="rId19"/>
    <p:sldId id="650" r:id="rId20"/>
    <p:sldId id="651" r:id="rId21"/>
    <p:sldId id="652" r:id="rId22"/>
    <p:sldId id="654" r:id="rId23"/>
    <p:sldId id="658" r:id="rId24"/>
    <p:sldId id="662" r:id="rId25"/>
    <p:sldId id="663" r:id="rId26"/>
    <p:sldId id="664" r:id="rId27"/>
    <p:sldId id="665" r:id="rId28"/>
    <p:sldId id="666" r:id="rId29"/>
    <p:sldId id="671" r:id="rId30"/>
    <p:sldId id="673" r:id="rId31"/>
    <p:sldId id="674" r:id="rId32"/>
    <p:sldId id="675" r:id="rId33"/>
    <p:sldId id="676" r:id="rId34"/>
    <p:sldId id="677" r:id="rId35"/>
    <p:sldId id="679" r:id="rId36"/>
    <p:sldId id="680" r:id="rId37"/>
    <p:sldId id="681" r:id="rId38"/>
    <p:sldId id="709" r:id="rId39"/>
    <p:sldId id="710" r:id="rId40"/>
    <p:sldId id="698" r:id="rId41"/>
    <p:sldId id="720" r:id="rId42"/>
    <p:sldId id="721" r:id="rId43"/>
    <p:sldId id="712" r:id="rId44"/>
    <p:sldId id="722" r:id="rId45"/>
    <p:sldId id="711" r:id="rId46"/>
    <p:sldId id="717" r:id="rId47"/>
    <p:sldId id="719" r:id="rId48"/>
    <p:sldId id="718" r:id="rId49"/>
    <p:sldId id="723" r:id="rId50"/>
    <p:sldId id="630" r:id="rId51"/>
    <p:sldId id="725" r:id="rId52"/>
    <p:sldId id="565" r:id="rId53"/>
  </p:sldIdLst>
  <p:sldSz cx="10058400" cy="7772400"/>
  <p:notesSz cx="6858000" cy="9296400"/>
  <p:defaultTextStyle>
    <a:defPPr>
      <a:defRPr lang="en-US"/>
    </a:defPPr>
    <a:lvl1pPr algn="l" rtl="0" fontAlgn="base">
      <a:spcBef>
        <a:spcPct val="0"/>
      </a:spcBef>
      <a:spcAft>
        <a:spcPct val="0"/>
      </a:spcAft>
      <a:defRPr sz="1400" b="1" kern="1200">
        <a:solidFill>
          <a:srgbClr val="000066"/>
        </a:solidFill>
        <a:latin typeface="Arial" charset="0"/>
        <a:ea typeface="+mn-ea"/>
        <a:cs typeface="+mn-cs"/>
      </a:defRPr>
    </a:lvl1pPr>
    <a:lvl2pPr marL="457200" algn="l" rtl="0" fontAlgn="base">
      <a:spcBef>
        <a:spcPct val="0"/>
      </a:spcBef>
      <a:spcAft>
        <a:spcPct val="0"/>
      </a:spcAft>
      <a:defRPr sz="1400" b="1" kern="1200">
        <a:solidFill>
          <a:srgbClr val="000066"/>
        </a:solidFill>
        <a:latin typeface="Arial" charset="0"/>
        <a:ea typeface="+mn-ea"/>
        <a:cs typeface="+mn-cs"/>
      </a:defRPr>
    </a:lvl2pPr>
    <a:lvl3pPr marL="914400" algn="l" rtl="0" fontAlgn="base">
      <a:spcBef>
        <a:spcPct val="0"/>
      </a:spcBef>
      <a:spcAft>
        <a:spcPct val="0"/>
      </a:spcAft>
      <a:defRPr sz="1400" b="1" kern="1200">
        <a:solidFill>
          <a:srgbClr val="000066"/>
        </a:solidFill>
        <a:latin typeface="Arial" charset="0"/>
        <a:ea typeface="+mn-ea"/>
        <a:cs typeface="+mn-cs"/>
      </a:defRPr>
    </a:lvl3pPr>
    <a:lvl4pPr marL="1371600" algn="l" rtl="0" fontAlgn="base">
      <a:spcBef>
        <a:spcPct val="0"/>
      </a:spcBef>
      <a:spcAft>
        <a:spcPct val="0"/>
      </a:spcAft>
      <a:defRPr sz="1400" b="1" kern="1200">
        <a:solidFill>
          <a:srgbClr val="000066"/>
        </a:solidFill>
        <a:latin typeface="Arial" charset="0"/>
        <a:ea typeface="+mn-ea"/>
        <a:cs typeface="+mn-cs"/>
      </a:defRPr>
    </a:lvl4pPr>
    <a:lvl5pPr marL="1828800" algn="l" rtl="0" fontAlgn="base">
      <a:spcBef>
        <a:spcPct val="0"/>
      </a:spcBef>
      <a:spcAft>
        <a:spcPct val="0"/>
      </a:spcAft>
      <a:defRPr sz="1400" b="1" kern="1200">
        <a:solidFill>
          <a:srgbClr val="000066"/>
        </a:solidFill>
        <a:latin typeface="Arial" charset="0"/>
        <a:ea typeface="+mn-ea"/>
        <a:cs typeface="+mn-cs"/>
      </a:defRPr>
    </a:lvl5pPr>
    <a:lvl6pPr marL="2286000" algn="l" defTabSz="914400" rtl="0" eaLnBrk="1" latinLnBrk="0" hangingPunct="1">
      <a:defRPr sz="1400" b="1" kern="1200">
        <a:solidFill>
          <a:srgbClr val="000066"/>
        </a:solidFill>
        <a:latin typeface="Arial" charset="0"/>
        <a:ea typeface="+mn-ea"/>
        <a:cs typeface="+mn-cs"/>
      </a:defRPr>
    </a:lvl6pPr>
    <a:lvl7pPr marL="2743200" algn="l" defTabSz="914400" rtl="0" eaLnBrk="1" latinLnBrk="0" hangingPunct="1">
      <a:defRPr sz="1400" b="1" kern="1200">
        <a:solidFill>
          <a:srgbClr val="000066"/>
        </a:solidFill>
        <a:latin typeface="Arial" charset="0"/>
        <a:ea typeface="+mn-ea"/>
        <a:cs typeface="+mn-cs"/>
      </a:defRPr>
    </a:lvl7pPr>
    <a:lvl8pPr marL="3200400" algn="l" defTabSz="914400" rtl="0" eaLnBrk="1" latinLnBrk="0" hangingPunct="1">
      <a:defRPr sz="1400" b="1" kern="1200">
        <a:solidFill>
          <a:srgbClr val="000066"/>
        </a:solidFill>
        <a:latin typeface="Arial" charset="0"/>
        <a:ea typeface="+mn-ea"/>
        <a:cs typeface="+mn-cs"/>
      </a:defRPr>
    </a:lvl8pPr>
    <a:lvl9pPr marL="3657600" algn="l" defTabSz="914400" rtl="0" eaLnBrk="1" latinLnBrk="0" hangingPunct="1">
      <a:defRPr sz="1400" b="1" kern="1200">
        <a:solidFill>
          <a:srgbClr val="000066"/>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EDEDF3"/>
    <a:srgbClr val="96C0E6"/>
    <a:srgbClr val="3366FF"/>
    <a:srgbClr val="000066"/>
    <a:srgbClr val="4862E2"/>
    <a:srgbClr val="BF0000"/>
    <a:srgbClr val="1D43A3"/>
    <a:srgbClr val="FFFF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100" autoAdjust="0"/>
    <p:restoredTop sz="93288" autoAdjust="0"/>
  </p:normalViewPr>
  <p:slideViewPr>
    <p:cSldViewPr snapToGrid="0">
      <p:cViewPr varScale="1">
        <p:scale>
          <a:sx n="101" d="100"/>
          <a:sy n="101" d="100"/>
        </p:scale>
        <p:origin x="-192" y="-84"/>
      </p:cViewPr>
      <p:guideLst>
        <p:guide orient="horz" pos="2448"/>
        <p:guide pos="316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6546"/>
    </p:cViewPr>
  </p:sorterViewPr>
  <p:notesViewPr>
    <p:cSldViewPr snapToGrid="0">
      <p:cViewPr>
        <p:scale>
          <a:sx n="100" d="100"/>
          <a:sy n="100" d="100"/>
        </p:scale>
        <p:origin x="-732" y="474"/>
      </p:cViewPr>
      <p:guideLst>
        <p:guide orient="horz" pos="2928"/>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Documents%20and%20Settings\aglenn\Local%20Settings\Temporary%20Internet%20Files\Content.Outlook\K84Z9T1J\Japan%20comp.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sz="1800" b="1" i="0" u="none" strike="noStrike" baseline="0">
                <a:solidFill>
                  <a:srgbClr val="000000"/>
                </a:solidFill>
                <a:latin typeface="Arial"/>
                <a:ea typeface="Arial"/>
                <a:cs typeface="Arial"/>
              </a:defRPr>
            </a:pPr>
            <a:r>
              <a:rPr lang="en-US" sz="1400" dirty="0"/>
              <a:t>U.S. </a:t>
            </a:r>
            <a:r>
              <a:rPr lang="en-US" sz="1400" dirty="0" smtClean="0"/>
              <a:t>10yr</a:t>
            </a:r>
            <a:r>
              <a:rPr lang="en-US" sz="1400" baseline="0" dirty="0" smtClean="0"/>
              <a:t> </a:t>
            </a:r>
            <a:r>
              <a:rPr lang="en-US" sz="1400" dirty="0" smtClean="0"/>
              <a:t>Yields (2007 – Present) </a:t>
            </a:r>
            <a:r>
              <a:rPr lang="en-US" sz="1400" dirty="0"/>
              <a:t>vs. </a:t>
            </a:r>
            <a:r>
              <a:rPr lang="en-US" sz="1400" dirty="0" smtClean="0"/>
              <a:t>Japanese</a:t>
            </a:r>
            <a:r>
              <a:rPr lang="en-US" sz="1400" baseline="0" dirty="0" smtClean="0"/>
              <a:t> 10yr Yields (1990 – 2002)</a:t>
            </a:r>
            <a:endParaRPr lang="en-US" sz="1400" dirty="0"/>
          </a:p>
        </c:rich>
      </c:tx>
      <c:layout>
        <c:manualLayout>
          <c:xMode val="edge"/>
          <c:yMode val="edge"/>
          <c:x val="0.14735484923430076"/>
          <c:y val="2.7276251348078252E-2"/>
        </c:manualLayout>
      </c:layout>
      <c:spPr>
        <a:noFill/>
        <a:ln w="25400">
          <a:noFill/>
        </a:ln>
      </c:spPr>
    </c:title>
    <c:plotArea>
      <c:layout>
        <c:manualLayout>
          <c:layoutTarget val="inner"/>
          <c:xMode val="edge"/>
          <c:yMode val="edge"/>
          <c:x val="3.2186459489456212E-2"/>
          <c:y val="0.10113506826767286"/>
          <c:w val="0.93562708102108771"/>
          <c:h val="0.70309951060359388"/>
        </c:manualLayout>
      </c:layout>
      <c:lineChart>
        <c:grouping val="standard"/>
        <c:ser>
          <c:idx val="5"/>
          <c:order val="0"/>
          <c:tx>
            <c:strRef>
              <c:f>Sheet1!$D$2</c:f>
              <c:strCache>
                <c:ptCount val="1"/>
                <c:pt idx="0">
                  <c:v>Japan 10yr</c:v>
                </c:pt>
              </c:strCache>
            </c:strRef>
          </c:tx>
          <c:spPr>
            <a:ln w="38100">
              <a:solidFill>
                <a:srgbClr val="800000"/>
              </a:solidFill>
              <a:prstDash val="solid"/>
            </a:ln>
          </c:spPr>
          <c:marker>
            <c:symbol val="none"/>
          </c:marker>
          <c:cat>
            <c:numRef>
              <c:f>Sheet1!$A$3:$A$150</c:f>
              <c:numCache>
                <c:formatCode>m/d/yyyy</c:formatCode>
                <c:ptCount val="148"/>
                <c:pt idx="0">
                  <c:v>33238</c:v>
                </c:pt>
                <c:pt idx="1">
                  <c:v>33269</c:v>
                </c:pt>
                <c:pt idx="2">
                  <c:v>33297</c:v>
                </c:pt>
                <c:pt idx="3">
                  <c:v>33326</c:v>
                </c:pt>
                <c:pt idx="4">
                  <c:v>33358</c:v>
                </c:pt>
                <c:pt idx="5">
                  <c:v>33389</c:v>
                </c:pt>
                <c:pt idx="6">
                  <c:v>33417</c:v>
                </c:pt>
                <c:pt idx="7">
                  <c:v>33450</c:v>
                </c:pt>
                <c:pt idx="8">
                  <c:v>33480</c:v>
                </c:pt>
                <c:pt idx="9">
                  <c:v>33511</c:v>
                </c:pt>
                <c:pt idx="10">
                  <c:v>33542</c:v>
                </c:pt>
                <c:pt idx="11">
                  <c:v>33571</c:v>
                </c:pt>
                <c:pt idx="12">
                  <c:v>33603</c:v>
                </c:pt>
                <c:pt idx="13">
                  <c:v>33634</c:v>
                </c:pt>
                <c:pt idx="14">
                  <c:v>33662</c:v>
                </c:pt>
                <c:pt idx="15">
                  <c:v>33694</c:v>
                </c:pt>
                <c:pt idx="16">
                  <c:v>33724</c:v>
                </c:pt>
                <c:pt idx="17">
                  <c:v>33753</c:v>
                </c:pt>
                <c:pt idx="18">
                  <c:v>33785</c:v>
                </c:pt>
                <c:pt idx="19">
                  <c:v>33816</c:v>
                </c:pt>
                <c:pt idx="20">
                  <c:v>33847</c:v>
                </c:pt>
                <c:pt idx="21">
                  <c:v>33877</c:v>
                </c:pt>
                <c:pt idx="22">
                  <c:v>33907</c:v>
                </c:pt>
                <c:pt idx="23">
                  <c:v>33938</c:v>
                </c:pt>
                <c:pt idx="24">
                  <c:v>33969</c:v>
                </c:pt>
                <c:pt idx="25">
                  <c:v>33998</c:v>
                </c:pt>
                <c:pt idx="26">
                  <c:v>34026</c:v>
                </c:pt>
                <c:pt idx="27">
                  <c:v>34059</c:v>
                </c:pt>
                <c:pt idx="28">
                  <c:v>34089</c:v>
                </c:pt>
                <c:pt idx="29">
                  <c:v>34120</c:v>
                </c:pt>
                <c:pt idx="30">
                  <c:v>34150</c:v>
                </c:pt>
                <c:pt idx="31">
                  <c:v>34180</c:v>
                </c:pt>
                <c:pt idx="32">
                  <c:v>34212</c:v>
                </c:pt>
                <c:pt idx="33">
                  <c:v>34242</c:v>
                </c:pt>
                <c:pt idx="34">
                  <c:v>34271</c:v>
                </c:pt>
                <c:pt idx="35">
                  <c:v>34303</c:v>
                </c:pt>
                <c:pt idx="36">
                  <c:v>34334</c:v>
                </c:pt>
                <c:pt idx="37">
                  <c:v>34365</c:v>
                </c:pt>
                <c:pt idx="38">
                  <c:v>34393</c:v>
                </c:pt>
                <c:pt idx="39">
                  <c:v>34424</c:v>
                </c:pt>
                <c:pt idx="40">
                  <c:v>34453</c:v>
                </c:pt>
                <c:pt idx="41">
                  <c:v>34485</c:v>
                </c:pt>
                <c:pt idx="42">
                  <c:v>34515</c:v>
                </c:pt>
                <c:pt idx="43">
                  <c:v>34544</c:v>
                </c:pt>
                <c:pt idx="44">
                  <c:v>34577</c:v>
                </c:pt>
                <c:pt idx="45">
                  <c:v>34607</c:v>
                </c:pt>
                <c:pt idx="46">
                  <c:v>34638</c:v>
                </c:pt>
                <c:pt idx="47">
                  <c:v>34668</c:v>
                </c:pt>
                <c:pt idx="48">
                  <c:v>34698</c:v>
                </c:pt>
                <c:pt idx="49">
                  <c:v>34730</c:v>
                </c:pt>
                <c:pt idx="50">
                  <c:v>34758</c:v>
                </c:pt>
                <c:pt idx="51">
                  <c:v>34789</c:v>
                </c:pt>
                <c:pt idx="52">
                  <c:v>34817</c:v>
                </c:pt>
                <c:pt idx="53">
                  <c:v>34850</c:v>
                </c:pt>
                <c:pt idx="54">
                  <c:v>34880</c:v>
                </c:pt>
                <c:pt idx="55">
                  <c:v>34911</c:v>
                </c:pt>
                <c:pt idx="56">
                  <c:v>34942</c:v>
                </c:pt>
                <c:pt idx="57">
                  <c:v>34971</c:v>
                </c:pt>
                <c:pt idx="58">
                  <c:v>35003</c:v>
                </c:pt>
                <c:pt idx="59">
                  <c:v>35033</c:v>
                </c:pt>
                <c:pt idx="60">
                  <c:v>35062</c:v>
                </c:pt>
                <c:pt idx="61">
                  <c:v>35095</c:v>
                </c:pt>
                <c:pt idx="62">
                  <c:v>35124</c:v>
                </c:pt>
                <c:pt idx="63">
                  <c:v>35153</c:v>
                </c:pt>
                <c:pt idx="64">
                  <c:v>35185</c:v>
                </c:pt>
                <c:pt idx="65">
                  <c:v>35216</c:v>
                </c:pt>
                <c:pt idx="66">
                  <c:v>35244</c:v>
                </c:pt>
                <c:pt idx="67">
                  <c:v>35277</c:v>
                </c:pt>
                <c:pt idx="68">
                  <c:v>35307</c:v>
                </c:pt>
                <c:pt idx="69">
                  <c:v>35338</c:v>
                </c:pt>
                <c:pt idx="70">
                  <c:v>35369</c:v>
                </c:pt>
                <c:pt idx="71">
                  <c:v>35398</c:v>
                </c:pt>
                <c:pt idx="72">
                  <c:v>35430</c:v>
                </c:pt>
                <c:pt idx="73">
                  <c:v>35461</c:v>
                </c:pt>
                <c:pt idx="74">
                  <c:v>35489</c:v>
                </c:pt>
                <c:pt idx="75">
                  <c:v>35520</c:v>
                </c:pt>
                <c:pt idx="76">
                  <c:v>35550</c:v>
                </c:pt>
                <c:pt idx="77">
                  <c:v>35580</c:v>
                </c:pt>
                <c:pt idx="78">
                  <c:v>35611</c:v>
                </c:pt>
                <c:pt idx="79">
                  <c:v>35642</c:v>
                </c:pt>
                <c:pt idx="80">
                  <c:v>35671</c:v>
                </c:pt>
                <c:pt idx="81">
                  <c:v>35703</c:v>
                </c:pt>
                <c:pt idx="82">
                  <c:v>35734</c:v>
                </c:pt>
                <c:pt idx="83">
                  <c:v>35762</c:v>
                </c:pt>
                <c:pt idx="84">
                  <c:v>35795</c:v>
                </c:pt>
                <c:pt idx="85">
                  <c:v>35825</c:v>
                </c:pt>
                <c:pt idx="86">
                  <c:v>35853</c:v>
                </c:pt>
                <c:pt idx="87">
                  <c:v>35885</c:v>
                </c:pt>
                <c:pt idx="88">
                  <c:v>35915</c:v>
                </c:pt>
                <c:pt idx="89">
                  <c:v>35944</c:v>
                </c:pt>
                <c:pt idx="90">
                  <c:v>35976</c:v>
                </c:pt>
                <c:pt idx="91">
                  <c:v>36007</c:v>
                </c:pt>
                <c:pt idx="92">
                  <c:v>36038</c:v>
                </c:pt>
                <c:pt idx="93">
                  <c:v>36068</c:v>
                </c:pt>
                <c:pt idx="94">
                  <c:v>36098</c:v>
                </c:pt>
                <c:pt idx="95">
                  <c:v>36129</c:v>
                </c:pt>
                <c:pt idx="96">
                  <c:v>36160</c:v>
                </c:pt>
                <c:pt idx="97">
                  <c:v>36189</c:v>
                </c:pt>
                <c:pt idx="98">
                  <c:v>36217</c:v>
                </c:pt>
                <c:pt idx="99">
                  <c:v>36250</c:v>
                </c:pt>
                <c:pt idx="100">
                  <c:v>36280</c:v>
                </c:pt>
                <c:pt idx="101">
                  <c:v>36311</c:v>
                </c:pt>
                <c:pt idx="102">
                  <c:v>36341</c:v>
                </c:pt>
                <c:pt idx="103">
                  <c:v>36371</c:v>
                </c:pt>
                <c:pt idx="104">
                  <c:v>36403</c:v>
                </c:pt>
                <c:pt idx="105">
                  <c:v>36433</c:v>
                </c:pt>
                <c:pt idx="106">
                  <c:v>36462</c:v>
                </c:pt>
                <c:pt idx="107">
                  <c:v>36494</c:v>
                </c:pt>
                <c:pt idx="108">
                  <c:v>36525</c:v>
                </c:pt>
                <c:pt idx="109">
                  <c:v>36556</c:v>
                </c:pt>
                <c:pt idx="110">
                  <c:v>36585</c:v>
                </c:pt>
                <c:pt idx="111">
                  <c:v>36616</c:v>
                </c:pt>
                <c:pt idx="112">
                  <c:v>36644</c:v>
                </c:pt>
                <c:pt idx="113">
                  <c:v>36677</c:v>
                </c:pt>
                <c:pt idx="114">
                  <c:v>36707</c:v>
                </c:pt>
                <c:pt idx="115">
                  <c:v>36738</c:v>
                </c:pt>
                <c:pt idx="116">
                  <c:v>36769</c:v>
                </c:pt>
                <c:pt idx="117">
                  <c:v>36798</c:v>
                </c:pt>
                <c:pt idx="118">
                  <c:v>36830</c:v>
                </c:pt>
                <c:pt idx="119">
                  <c:v>36860</c:v>
                </c:pt>
                <c:pt idx="120">
                  <c:v>36889</c:v>
                </c:pt>
                <c:pt idx="121">
                  <c:v>36922</c:v>
                </c:pt>
                <c:pt idx="122">
                  <c:v>36950</c:v>
                </c:pt>
                <c:pt idx="123">
                  <c:v>36980</c:v>
                </c:pt>
                <c:pt idx="124">
                  <c:v>37011</c:v>
                </c:pt>
                <c:pt idx="125">
                  <c:v>37042</c:v>
                </c:pt>
                <c:pt idx="126">
                  <c:v>37071</c:v>
                </c:pt>
                <c:pt idx="127">
                  <c:v>37103</c:v>
                </c:pt>
                <c:pt idx="128">
                  <c:v>37134</c:v>
                </c:pt>
                <c:pt idx="129">
                  <c:v>37162</c:v>
                </c:pt>
                <c:pt idx="130">
                  <c:v>37195</c:v>
                </c:pt>
                <c:pt idx="131">
                  <c:v>37225</c:v>
                </c:pt>
                <c:pt idx="132">
                  <c:v>37256</c:v>
                </c:pt>
                <c:pt idx="133">
                  <c:v>37287</c:v>
                </c:pt>
                <c:pt idx="134">
                  <c:v>37315</c:v>
                </c:pt>
                <c:pt idx="135">
                  <c:v>37344</c:v>
                </c:pt>
                <c:pt idx="136">
                  <c:v>37376</c:v>
                </c:pt>
                <c:pt idx="137">
                  <c:v>37407</c:v>
                </c:pt>
                <c:pt idx="138">
                  <c:v>37435</c:v>
                </c:pt>
                <c:pt idx="139">
                  <c:v>37468</c:v>
                </c:pt>
                <c:pt idx="140">
                  <c:v>37498</c:v>
                </c:pt>
                <c:pt idx="141">
                  <c:v>37529</c:v>
                </c:pt>
                <c:pt idx="142">
                  <c:v>37560</c:v>
                </c:pt>
                <c:pt idx="143">
                  <c:v>37589</c:v>
                </c:pt>
                <c:pt idx="144">
                  <c:v>37621</c:v>
                </c:pt>
                <c:pt idx="145">
                  <c:v>37652</c:v>
                </c:pt>
                <c:pt idx="146">
                  <c:v>37680</c:v>
                </c:pt>
                <c:pt idx="147">
                  <c:v>37711</c:v>
                </c:pt>
              </c:numCache>
            </c:numRef>
          </c:cat>
          <c:val>
            <c:numRef>
              <c:f>Sheet1!$D$3:$D$150</c:f>
              <c:numCache>
                <c:formatCode>General</c:formatCode>
                <c:ptCount val="148"/>
                <c:pt idx="0">
                  <c:v>6.53</c:v>
                </c:pt>
                <c:pt idx="1">
                  <c:v>6.39</c:v>
                </c:pt>
                <c:pt idx="2">
                  <c:v>6.34</c:v>
                </c:pt>
                <c:pt idx="3">
                  <c:v>6.64</c:v>
                </c:pt>
                <c:pt idx="4">
                  <c:v>6.71</c:v>
                </c:pt>
                <c:pt idx="5">
                  <c:v>6.6099999999999985</c:v>
                </c:pt>
                <c:pt idx="6">
                  <c:v>6.8599999999999985</c:v>
                </c:pt>
                <c:pt idx="7">
                  <c:v>6.54</c:v>
                </c:pt>
                <c:pt idx="8">
                  <c:v>6.29</c:v>
                </c:pt>
                <c:pt idx="9">
                  <c:v>6.01</c:v>
                </c:pt>
                <c:pt idx="10">
                  <c:v>5.9</c:v>
                </c:pt>
                <c:pt idx="11">
                  <c:v>5.84</c:v>
                </c:pt>
                <c:pt idx="12">
                  <c:v>5.42</c:v>
                </c:pt>
                <c:pt idx="13">
                  <c:v>5.4300000000000024</c:v>
                </c:pt>
                <c:pt idx="14">
                  <c:v>5.46</c:v>
                </c:pt>
                <c:pt idx="15">
                  <c:v>5.38</c:v>
                </c:pt>
                <c:pt idx="16">
                  <c:v>5.87</c:v>
                </c:pt>
                <c:pt idx="17">
                  <c:v>5.7</c:v>
                </c:pt>
                <c:pt idx="18">
                  <c:v>5.52</c:v>
                </c:pt>
                <c:pt idx="19">
                  <c:v>5.2239999999999975</c:v>
                </c:pt>
                <c:pt idx="20">
                  <c:v>5.0599999999999996</c:v>
                </c:pt>
                <c:pt idx="21">
                  <c:v>4.9210000000000003</c:v>
                </c:pt>
                <c:pt idx="22">
                  <c:v>4.83</c:v>
                </c:pt>
                <c:pt idx="23">
                  <c:v>4.88</c:v>
                </c:pt>
                <c:pt idx="24">
                  <c:v>4.7750000000000004</c:v>
                </c:pt>
                <c:pt idx="25">
                  <c:v>4.5880000000000001</c:v>
                </c:pt>
                <c:pt idx="26">
                  <c:v>4.0309999999999997</c:v>
                </c:pt>
                <c:pt idx="27">
                  <c:v>4.5890000000000004</c:v>
                </c:pt>
                <c:pt idx="28">
                  <c:v>4.734</c:v>
                </c:pt>
                <c:pt idx="29">
                  <c:v>4.8890000000000002</c:v>
                </c:pt>
                <c:pt idx="30">
                  <c:v>4.6989999999999963</c:v>
                </c:pt>
                <c:pt idx="31">
                  <c:v>4.3499999999999996</c:v>
                </c:pt>
                <c:pt idx="32">
                  <c:v>4.1159999999999961</c:v>
                </c:pt>
                <c:pt idx="33">
                  <c:v>3.7970000000000002</c:v>
                </c:pt>
                <c:pt idx="34">
                  <c:v>3.6269999999999998</c:v>
                </c:pt>
                <c:pt idx="35">
                  <c:v>3.5830000000000002</c:v>
                </c:pt>
                <c:pt idx="36">
                  <c:v>3.3249999999999997</c:v>
                </c:pt>
                <c:pt idx="37">
                  <c:v>3.98</c:v>
                </c:pt>
                <c:pt idx="38">
                  <c:v>4.1239999999999961</c:v>
                </c:pt>
                <c:pt idx="39">
                  <c:v>4.2489999999999997</c:v>
                </c:pt>
                <c:pt idx="40">
                  <c:v>4.202</c:v>
                </c:pt>
                <c:pt idx="41">
                  <c:v>3.948</c:v>
                </c:pt>
                <c:pt idx="42">
                  <c:v>4.3939999999999975</c:v>
                </c:pt>
                <c:pt idx="43">
                  <c:v>4.5289999999999964</c:v>
                </c:pt>
                <c:pt idx="44">
                  <c:v>4.9509999999999996</c:v>
                </c:pt>
                <c:pt idx="45">
                  <c:v>4.7</c:v>
                </c:pt>
                <c:pt idx="46">
                  <c:v>4.83</c:v>
                </c:pt>
                <c:pt idx="47">
                  <c:v>4.7139999999999995</c:v>
                </c:pt>
                <c:pt idx="48">
                  <c:v>4.57</c:v>
                </c:pt>
                <c:pt idx="49">
                  <c:v>4.628999999999996</c:v>
                </c:pt>
                <c:pt idx="50">
                  <c:v>4.3899999999999997</c:v>
                </c:pt>
                <c:pt idx="51">
                  <c:v>3.6779999999999999</c:v>
                </c:pt>
                <c:pt idx="52">
                  <c:v>3.4749999999999988</c:v>
                </c:pt>
                <c:pt idx="53">
                  <c:v>2.8649999999999998</c:v>
                </c:pt>
                <c:pt idx="54">
                  <c:v>2.7850000000000001</c:v>
                </c:pt>
                <c:pt idx="55">
                  <c:v>3.0249999999999999</c:v>
                </c:pt>
                <c:pt idx="56">
                  <c:v>3.2650000000000001</c:v>
                </c:pt>
                <c:pt idx="57">
                  <c:v>2.8549999999999982</c:v>
                </c:pt>
                <c:pt idx="58">
                  <c:v>2.96</c:v>
                </c:pt>
                <c:pt idx="59">
                  <c:v>2.8749999999999987</c:v>
                </c:pt>
                <c:pt idx="60">
                  <c:v>3.07</c:v>
                </c:pt>
                <c:pt idx="61">
                  <c:v>3.25</c:v>
                </c:pt>
                <c:pt idx="62">
                  <c:v>3.4949999999999997</c:v>
                </c:pt>
                <c:pt idx="63">
                  <c:v>3.2349999999999999</c:v>
                </c:pt>
                <c:pt idx="64">
                  <c:v>3.46</c:v>
                </c:pt>
                <c:pt idx="65">
                  <c:v>3.24</c:v>
                </c:pt>
                <c:pt idx="66">
                  <c:v>3.23</c:v>
                </c:pt>
                <c:pt idx="67">
                  <c:v>3.3249999999999997</c:v>
                </c:pt>
                <c:pt idx="68">
                  <c:v>2.9649999999999999</c:v>
                </c:pt>
                <c:pt idx="69">
                  <c:v>2.9149999999999987</c:v>
                </c:pt>
                <c:pt idx="70">
                  <c:v>2.61</c:v>
                </c:pt>
                <c:pt idx="71">
                  <c:v>2.5249999999999999</c:v>
                </c:pt>
                <c:pt idx="72">
                  <c:v>2.7650000000000001</c:v>
                </c:pt>
                <c:pt idx="73">
                  <c:v>2.5540000000000003</c:v>
                </c:pt>
                <c:pt idx="74">
                  <c:v>2.5649999999999999</c:v>
                </c:pt>
                <c:pt idx="75">
                  <c:v>2.4499999999999997</c:v>
                </c:pt>
                <c:pt idx="76">
                  <c:v>2.5449999999999999</c:v>
                </c:pt>
                <c:pt idx="77">
                  <c:v>2.8609999999999998</c:v>
                </c:pt>
                <c:pt idx="78">
                  <c:v>2.6389999999999998</c:v>
                </c:pt>
                <c:pt idx="79">
                  <c:v>2.36</c:v>
                </c:pt>
                <c:pt idx="80">
                  <c:v>2.2250000000000001</c:v>
                </c:pt>
                <c:pt idx="81">
                  <c:v>2.12</c:v>
                </c:pt>
                <c:pt idx="82">
                  <c:v>1.8149999999999991</c:v>
                </c:pt>
                <c:pt idx="83">
                  <c:v>1.9600000000000002</c:v>
                </c:pt>
                <c:pt idx="84">
                  <c:v>1.9400000000000002</c:v>
                </c:pt>
                <c:pt idx="85">
                  <c:v>2.0049999999999999</c:v>
                </c:pt>
                <c:pt idx="86">
                  <c:v>1.895</c:v>
                </c:pt>
                <c:pt idx="87">
                  <c:v>1.875</c:v>
                </c:pt>
                <c:pt idx="88">
                  <c:v>1.7249999999999999</c:v>
                </c:pt>
                <c:pt idx="89">
                  <c:v>1.456</c:v>
                </c:pt>
                <c:pt idx="90">
                  <c:v>1.615</c:v>
                </c:pt>
                <c:pt idx="91">
                  <c:v>1.55</c:v>
                </c:pt>
                <c:pt idx="92">
                  <c:v>1.3</c:v>
                </c:pt>
                <c:pt idx="93">
                  <c:v>0.78200000000000003</c:v>
                </c:pt>
                <c:pt idx="94">
                  <c:v>0.84900000000000042</c:v>
                </c:pt>
                <c:pt idx="95">
                  <c:v>1.2349999999999992</c:v>
                </c:pt>
                <c:pt idx="96">
                  <c:v>2.218</c:v>
                </c:pt>
                <c:pt idx="97">
                  <c:v>2.0699999999999998</c:v>
                </c:pt>
                <c:pt idx="98">
                  <c:v>2.0149999999999997</c:v>
                </c:pt>
                <c:pt idx="99">
                  <c:v>1.7640000000000007</c:v>
                </c:pt>
                <c:pt idx="100">
                  <c:v>1.4389999999999992</c:v>
                </c:pt>
                <c:pt idx="101">
                  <c:v>1.496</c:v>
                </c:pt>
                <c:pt idx="102">
                  <c:v>1.87</c:v>
                </c:pt>
                <c:pt idx="103">
                  <c:v>1.7760000000000007</c:v>
                </c:pt>
                <c:pt idx="104">
                  <c:v>1.9349999999999994</c:v>
                </c:pt>
                <c:pt idx="105">
                  <c:v>1.7300000000000006</c:v>
                </c:pt>
                <c:pt idx="106">
                  <c:v>1.819</c:v>
                </c:pt>
                <c:pt idx="107">
                  <c:v>1.84</c:v>
                </c:pt>
                <c:pt idx="108">
                  <c:v>1.675</c:v>
                </c:pt>
                <c:pt idx="109">
                  <c:v>1.7349999999999999</c:v>
                </c:pt>
                <c:pt idx="110">
                  <c:v>1.851999999999999</c:v>
                </c:pt>
                <c:pt idx="111">
                  <c:v>1.7809999999999999</c:v>
                </c:pt>
                <c:pt idx="112">
                  <c:v>1.7640000000000007</c:v>
                </c:pt>
                <c:pt idx="113">
                  <c:v>1.665</c:v>
                </c:pt>
                <c:pt idx="114">
                  <c:v>1.7609999999999999</c:v>
                </c:pt>
                <c:pt idx="115">
                  <c:v>1.6830000000000001</c:v>
                </c:pt>
                <c:pt idx="116">
                  <c:v>1.887</c:v>
                </c:pt>
                <c:pt idx="117">
                  <c:v>1.847</c:v>
                </c:pt>
                <c:pt idx="118">
                  <c:v>1.8129999999999991</c:v>
                </c:pt>
                <c:pt idx="119">
                  <c:v>1.621999999999999</c:v>
                </c:pt>
                <c:pt idx="120">
                  <c:v>1.645999999999999</c:v>
                </c:pt>
                <c:pt idx="121">
                  <c:v>1.498</c:v>
                </c:pt>
                <c:pt idx="122">
                  <c:v>1.35</c:v>
                </c:pt>
                <c:pt idx="123">
                  <c:v>1.278</c:v>
                </c:pt>
                <c:pt idx="124">
                  <c:v>1.339</c:v>
                </c:pt>
                <c:pt idx="125">
                  <c:v>1.2449999999999992</c:v>
                </c:pt>
                <c:pt idx="126">
                  <c:v>1.1940000000000008</c:v>
                </c:pt>
                <c:pt idx="127">
                  <c:v>1.339</c:v>
                </c:pt>
                <c:pt idx="128">
                  <c:v>1.379</c:v>
                </c:pt>
                <c:pt idx="129">
                  <c:v>1.4149999999999991</c:v>
                </c:pt>
                <c:pt idx="130">
                  <c:v>1.3149999999999991</c:v>
                </c:pt>
                <c:pt idx="131">
                  <c:v>1.363999999999999</c:v>
                </c:pt>
                <c:pt idx="132">
                  <c:v>1.367999999999999</c:v>
                </c:pt>
                <c:pt idx="133">
                  <c:v>1.4849999999999992</c:v>
                </c:pt>
                <c:pt idx="134">
                  <c:v>1.53</c:v>
                </c:pt>
                <c:pt idx="135">
                  <c:v>1.395</c:v>
                </c:pt>
                <c:pt idx="136">
                  <c:v>1.3800000000000001</c:v>
                </c:pt>
                <c:pt idx="137">
                  <c:v>1.3940000000000001</c:v>
                </c:pt>
                <c:pt idx="138">
                  <c:v>1.32</c:v>
                </c:pt>
                <c:pt idx="139">
                  <c:v>1.3180000000000001</c:v>
                </c:pt>
                <c:pt idx="140">
                  <c:v>1.1850000000000001</c:v>
                </c:pt>
                <c:pt idx="141">
                  <c:v>1.1859999999999991</c:v>
                </c:pt>
                <c:pt idx="142">
                  <c:v>0.99399999999999999</c:v>
                </c:pt>
                <c:pt idx="143">
                  <c:v>1.002</c:v>
                </c:pt>
                <c:pt idx="144">
                  <c:v>0.90900000000000003</c:v>
                </c:pt>
                <c:pt idx="145">
                  <c:v>0.8120000000000005</c:v>
                </c:pt>
                <c:pt idx="146">
                  <c:v>0.79</c:v>
                </c:pt>
                <c:pt idx="147">
                  <c:v>0.70900000000000041</c:v>
                </c:pt>
              </c:numCache>
            </c:numRef>
          </c:val>
        </c:ser>
        <c:marker val="1"/>
        <c:axId val="51249152"/>
        <c:axId val="51250688"/>
      </c:lineChart>
      <c:lineChart>
        <c:grouping val="standard"/>
        <c:ser>
          <c:idx val="12"/>
          <c:order val="1"/>
          <c:tx>
            <c:strRef>
              <c:f>Sheet1!$O$2</c:f>
              <c:strCache>
                <c:ptCount val="1"/>
                <c:pt idx="0">
                  <c:v>US 10yr</c:v>
                </c:pt>
              </c:strCache>
            </c:strRef>
          </c:tx>
          <c:spPr>
            <a:ln w="38100">
              <a:solidFill>
                <a:srgbClr val="000080"/>
              </a:solidFill>
              <a:prstDash val="solid"/>
            </a:ln>
          </c:spPr>
          <c:marker>
            <c:symbol val="none"/>
          </c:marker>
          <c:cat>
            <c:numRef>
              <c:f>Sheet1!$A$3:$A$150</c:f>
              <c:numCache>
                <c:formatCode>m/d/yyyy</c:formatCode>
                <c:ptCount val="148"/>
                <c:pt idx="0">
                  <c:v>33238</c:v>
                </c:pt>
                <c:pt idx="1">
                  <c:v>33269</c:v>
                </c:pt>
                <c:pt idx="2">
                  <c:v>33297</c:v>
                </c:pt>
                <c:pt idx="3">
                  <c:v>33326</c:v>
                </c:pt>
                <c:pt idx="4">
                  <c:v>33358</c:v>
                </c:pt>
                <c:pt idx="5">
                  <c:v>33389</c:v>
                </c:pt>
                <c:pt idx="6">
                  <c:v>33417</c:v>
                </c:pt>
                <c:pt idx="7">
                  <c:v>33450</c:v>
                </c:pt>
                <c:pt idx="8">
                  <c:v>33480</c:v>
                </c:pt>
                <c:pt idx="9">
                  <c:v>33511</c:v>
                </c:pt>
                <c:pt idx="10">
                  <c:v>33542</c:v>
                </c:pt>
                <c:pt idx="11">
                  <c:v>33571</c:v>
                </c:pt>
                <c:pt idx="12">
                  <c:v>33603</c:v>
                </c:pt>
                <c:pt idx="13">
                  <c:v>33634</c:v>
                </c:pt>
                <c:pt idx="14">
                  <c:v>33662</c:v>
                </c:pt>
                <c:pt idx="15">
                  <c:v>33694</c:v>
                </c:pt>
                <c:pt idx="16">
                  <c:v>33724</c:v>
                </c:pt>
                <c:pt idx="17">
                  <c:v>33753</c:v>
                </c:pt>
                <c:pt idx="18">
                  <c:v>33785</c:v>
                </c:pt>
                <c:pt idx="19">
                  <c:v>33816</c:v>
                </c:pt>
                <c:pt idx="20">
                  <c:v>33847</c:v>
                </c:pt>
                <c:pt idx="21">
                  <c:v>33877</c:v>
                </c:pt>
                <c:pt idx="22">
                  <c:v>33907</c:v>
                </c:pt>
                <c:pt idx="23">
                  <c:v>33938</c:v>
                </c:pt>
                <c:pt idx="24">
                  <c:v>33969</c:v>
                </c:pt>
                <c:pt idx="25">
                  <c:v>33998</c:v>
                </c:pt>
                <c:pt idx="26">
                  <c:v>34026</c:v>
                </c:pt>
                <c:pt idx="27">
                  <c:v>34059</c:v>
                </c:pt>
                <c:pt idx="28">
                  <c:v>34089</c:v>
                </c:pt>
                <c:pt idx="29">
                  <c:v>34120</c:v>
                </c:pt>
                <c:pt idx="30">
                  <c:v>34150</c:v>
                </c:pt>
                <c:pt idx="31">
                  <c:v>34180</c:v>
                </c:pt>
                <c:pt idx="32">
                  <c:v>34212</c:v>
                </c:pt>
                <c:pt idx="33">
                  <c:v>34242</c:v>
                </c:pt>
                <c:pt idx="34">
                  <c:v>34271</c:v>
                </c:pt>
                <c:pt idx="35">
                  <c:v>34303</c:v>
                </c:pt>
                <c:pt idx="36">
                  <c:v>34334</c:v>
                </c:pt>
                <c:pt idx="37">
                  <c:v>34365</c:v>
                </c:pt>
                <c:pt idx="38">
                  <c:v>34393</c:v>
                </c:pt>
                <c:pt idx="39">
                  <c:v>34424</c:v>
                </c:pt>
                <c:pt idx="40">
                  <c:v>34453</c:v>
                </c:pt>
                <c:pt idx="41">
                  <c:v>34485</c:v>
                </c:pt>
                <c:pt idx="42">
                  <c:v>34515</c:v>
                </c:pt>
                <c:pt idx="43">
                  <c:v>34544</c:v>
                </c:pt>
                <c:pt idx="44">
                  <c:v>34577</c:v>
                </c:pt>
                <c:pt idx="45">
                  <c:v>34607</c:v>
                </c:pt>
                <c:pt idx="46">
                  <c:v>34638</c:v>
                </c:pt>
                <c:pt idx="47">
                  <c:v>34668</c:v>
                </c:pt>
                <c:pt idx="48">
                  <c:v>34698</c:v>
                </c:pt>
                <c:pt idx="49">
                  <c:v>34730</c:v>
                </c:pt>
                <c:pt idx="50">
                  <c:v>34758</c:v>
                </c:pt>
                <c:pt idx="51">
                  <c:v>34789</c:v>
                </c:pt>
                <c:pt idx="52">
                  <c:v>34817</c:v>
                </c:pt>
                <c:pt idx="53">
                  <c:v>34850</c:v>
                </c:pt>
                <c:pt idx="54">
                  <c:v>34880</c:v>
                </c:pt>
                <c:pt idx="55">
                  <c:v>34911</c:v>
                </c:pt>
                <c:pt idx="56">
                  <c:v>34942</c:v>
                </c:pt>
                <c:pt idx="57">
                  <c:v>34971</c:v>
                </c:pt>
                <c:pt idx="58">
                  <c:v>35003</c:v>
                </c:pt>
                <c:pt idx="59">
                  <c:v>35033</c:v>
                </c:pt>
                <c:pt idx="60">
                  <c:v>35062</c:v>
                </c:pt>
                <c:pt idx="61">
                  <c:v>35095</c:v>
                </c:pt>
                <c:pt idx="62">
                  <c:v>35124</c:v>
                </c:pt>
                <c:pt idx="63">
                  <c:v>35153</c:v>
                </c:pt>
                <c:pt idx="64">
                  <c:v>35185</c:v>
                </c:pt>
                <c:pt idx="65">
                  <c:v>35216</c:v>
                </c:pt>
                <c:pt idx="66">
                  <c:v>35244</c:v>
                </c:pt>
                <c:pt idx="67">
                  <c:v>35277</c:v>
                </c:pt>
                <c:pt idx="68">
                  <c:v>35307</c:v>
                </c:pt>
                <c:pt idx="69">
                  <c:v>35338</c:v>
                </c:pt>
                <c:pt idx="70">
                  <c:v>35369</c:v>
                </c:pt>
                <c:pt idx="71">
                  <c:v>35398</c:v>
                </c:pt>
                <c:pt idx="72">
                  <c:v>35430</c:v>
                </c:pt>
                <c:pt idx="73">
                  <c:v>35461</c:v>
                </c:pt>
                <c:pt idx="74">
                  <c:v>35489</c:v>
                </c:pt>
                <c:pt idx="75">
                  <c:v>35520</c:v>
                </c:pt>
                <c:pt idx="76">
                  <c:v>35550</c:v>
                </c:pt>
                <c:pt idx="77">
                  <c:v>35580</c:v>
                </c:pt>
                <c:pt idx="78">
                  <c:v>35611</c:v>
                </c:pt>
                <c:pt idx="79">
                  <c:v>35642</c:v>
                </c:pt>
                <c:pt idx="80">
                  <c:v>35671</c:v>
                </c:pt>
                <c:pt idx="81">
                  <c:v>35703</c:v>
                </c:pt>
                <c:pt idx="82">
                  <c:v>35734</c:v>
                </c:pt>
                <c:pt idx="83">
                  <c:v>35762</c:v>
                </c:pt>
                <c:pt idx="84">
                  <c:v>35795</c:v>
                </c:pt>
                <c:pt idx="85">
                  <c:v>35825</c:v>
                </c:pt>
                <c:pt idx="86">
                  <c:v>35853</c:v>
                </c:pt>
                <c:pt idx="87">
                  <c:v>35885</c:v>
                </c:pt>
                <c:pt idx="88">
                  <c:v>35915</c:v>
                </c:pt>
                <c:pt idx="89">
                  <c:v>35944</c:v>
                </c:pt>
                <c:pt idx="90">
                  <c:v>35976</c:v>
                </c:pt>
                <c:pt idx="91">
                  <c:v>36007</c:v>
                </c:pt>
                <c:pt idx="92">
                  <c:v>36038</c:v>
                </c:pt>
                <c:pt idx="93">
                  <c:v>36068</c:v>
                </c:pt>
                <c:pt idx="94">
                  <c:v>36098</c:v>
                </c:pt>
                <c:pt idx="95">
                  <c:v>36129</c:v>
                </c:pt>
                <c:pt idx="96">
                  <c:v>36160</c:v>
                </c:pt>
                <c:pt idx="97">
                  <c:v>36189</c:v>
                </c:pt>
                <c:pt idx="98">
                  <c:v>36217</c:v>
                </c:pt>
                <c:pt idx="99">
                  <c:v>36250</c:v>
                </c:pt>
                <c:pt idx="100">
                  <c:v>36280</c:v>
                </c:pt>
                <c:pt idx="101">
                  <c:v>36311</c:v>
                </c:pt>
                <c:pt idx="102">
                  <c:v>36341</c:v>
                </c:pt>
                <c:pt idx="103">
                  <c:v>36371</c:v>
                </c:pt>
                <c:pt idx="104">
                  <c:v>36403</c:v>
                </c:pt>
                <c:pt idx="105">
                  <c:v>36433</c:v>
                </c:pt>
                <c:pt idx="106">
                  <c:v>36462</c:v>
                </c:pt>
                <c:pt idx="107">
                  <c:v>36494</c:v>
                </c:pt>
                <c:pt idx="108">
                  <c:v>36525</c:v>
                </c:pt>
                <c:pt idx="109">
                  <c:v>36556</c:v>
                </c:pt>
                <c:pt idx="110">
                  <c:v>36585</c:v>
                </c:pt>
                <c:pt idx="111">
                  <c:v>36616</c:v>
                </c:pt>
                <c:pt idx="112">
                  <c:v>36644</c:v>
                </c:pt>
                <c:pt idx="113">
                  <c:v>36677</c:v>
                </c:pt>
                <c:pt idx="114">
                  <c:v>36707</c:v>
                </c:pt>
                <c:pt idx="115">
                  <c:v>36738</c:v>
                </c:pt>
                <c:pt idx="116">
                  <c:v>36769</c:v>
                </c:pt>
                <c:pt idx="117">
                  <c:v>36798</c:v>
                </c:pt>
                <c:pt idx="118">
                  <c:v>36830</c:v>
                </c:pt>
                <c:pt idx="119">
                  <c:v>36860</c:v>
                </c:pt>
                <c:pt idx="120">
                  <c:v>36889</c:v>
                </c:pt>
                <c:pt idx="121">
                  <c:v>36922</c:v>
                </c:pt>
                <c:pt idx="122">
                  <c:v>36950</c:v>
                </c:pt>
                <c:pt idx="123">
                  <c:v>36980</c:v>
                </c:pt>
                <c:pt idx="124">
                  <c:v>37011</c:v>
                </c:pt>
                <c:pt idx="125">
                  <c:v>37042</c:v>
                </c:pt>
                <c:pt idx="126">
                  <c:v>37071</c:v>
                </c:pt>
                <c:pt idx="127">
                  <c:v>37103</c:v>
                </c:pt>
                <c:pt idx="128">
                  <c:v>37134</c:v>
                </c:pt>
                <c:pt idx="129">
                  <c:v>37162</c:v>
                </c:pt>
                <c:pt idx="130">
                  <c:v>37195</c:v>
                </c:pt>
                <c:pt idx="131">
                  <c:v>37225</c:v>
                </c:pt>
                <c:pt idx="132">
                  <c:v>37256</c:v>
                </c:pt>
                <c:pt idx="133">
                  <c:v>37287</c:v>
                </c:pt>
                <c:pt idx="134">
                  <c:v>37315</c:v>
                </c:pt>
                <c:pt idx="135">
                  <c:v>37344</c:v>
                </c:pt>
                <c:pt idx="136">
                  <c:v>37376</c:v>
                </c:pt>
                <c:pt idx="137">
                  <c:v>37407</c:v>
                </c:pt>
                <c:pt idx="138">
                  <c:v>37435</c:v>
                </c:pt>
                <c:pt idx="139">
                  <c:v>37468</c:v>
                </c:pt>
                <c:pt idx="140">
                  <c:v>37498</c:v>
                </c:pt>
                <c:pt idx="141">
                  <c:v>37529</c:v>
                </c:pt>
                <c:pt idx="142">
                  <c:v>37560</c:v>
                </c:pt>
                <c:pt idx="143">
                  <c:v>37589</c:v>
                </c:pt>
                <c:pt idx="144">
                  <c:v>37621</c:v>
                </c:pt>
                <c:pt idx="145">
                  <c:v>37652</c:v>
                </c:pt>
                <c:pt idx="146">
                  <c:v>37680</c:v>
                </c:pt>
                <c:pt idx="147">
                  <c:v>37711</c:v>
                </c:pt>
              </c:numCache>
            </c:numRef>
          </c:cat>
          <c:val>
            <c:numRef>
              <c:f>Sheet1!$O$3:$O$153</c:f>
              <c:numCache>
                <c:formatCode>General</c:formatCode>
                <c:ptCount val="151"/>
                <c:pt idx="0">
                  <c:v>3.2223000000000002</c:v>
                </c:pt>
                <c:pt idx="1">
                  <c:v>3.490749999999998</c:v>
                </c:pt>
                <c:pt idx="2">
                  <c:v>3.7591999999999999</c:v>
                </c:pt>
                <c:pt idx="3">
                  <c:v>4.0137</c:v>
                </c:pt>
                <c:pt idx="4">
                  <c:v>4.3239999999999963</c:v>
                </c:pt>
                <c:pt idx="5">
                  <c:v>4.5506000000000002</c:v>
                </c:pt>
                <c:pt idx="6">
                  <c:v>4.484</c:v>
                </c:pt>
                <c:pt idx="7">
                  <c:v>4.3910999999999998</c:v>
                </c:pt>
                <c:pt idx="8">
                  <c:v>4.5152000000000001</c:v>
                </c:pt>
                <c:pt idx="9">
                  <c:v>4.5510000000000002</c:v>
                </c:pt>
                <c:pt idx="10">
                  <c:v>4.8472</c:v>
                </c:pt>
                <c:pt idx="11">
                  <c:v>5.0504999999999995</c:v>
                </c:pt>
                <c:pt idx="12">
                  <c:v>5.1185999999999963</c:v>
                </c:pt>
                <c:pt idx="13">
                  <c:v>5.1364000000000001</c:v>
                </c:pt>
                <c:pt idx="14">
                  <c:v>4.9794000000000036</c:v>
                </c:pt>
                <c:pt idx="15">
                  <c:v>4.7257999999999996</c:v>
                </c:pt>
                <c:pt idx="16">
                  <c:v>4.6275999999999957</c:v>
                </c:pt>
                <c:pt idx="17">
                  <c:v>4.5980999999999996</c:v>
                </c:pt>
                <c:pt idx="18">
                  <c:v>4.4581</c:v>
                </c:pt>
                <c:pt idx="19">
                  <c:v>4.7022000000000004</c:v>
                </c:pt>
                <c:pt idx="20">
                  <c:v>4.8079999999999963</c:v>
                </c:pt>
                <c:pt idx="21">
                  <c:v>4.5656999999999996</c:v>
                </c:pt>
                <c:pt idx="22">
                  <c:v>4.6442999999999985</c:v>
                </c:pt>
                <c:pt idx="23">
                  <c:v>4.6221999999999959</c:v>
                </c:pt>
                <c:pt idx="24">
                  <c:v>4.8878999999999975</c:v>
                </c:pt>
                <c:pt idx="25">
                  <c:v>5.0243999999999964</c:v>
                </c:pt>
                <c:pt idx="26">
                  <c:v>4.7388000000000003</c:v>
                </c:pt>
                <c:pt idx="27">
                  <c:v>4.5292000000000003</c:v>
                </c:pt>
                <c:pt idx="28">
                  <c:v>4.5865</c:v>
                </c:pt>
                <c:pt idx="29">
                  <c:v>4.4708000000000014</c:v>
                </c:pt>
                <c:pt idx="30">
                  <c:v>3.9379</c:v>
                </c:pt>
                <c:pt idx="31">
                  <c:v>4.0232000000000001</c:v>
                </c:pt>
                <c:pt idx="32">
                  <c:v>3.5930999999999997</c:v>
                </c:pt>
                <c:pt idx="33">
                  <c:v>3.5091999999999999</c:v>
                </c:pt>
                <c:pt idx="34">
                  <c:v>3.4095999999999997</c:v>
                </c:pt>
                <c:pt idx="35">
                  <c:v>3.7279000000000018</c:v>
                </c:pt>
                <c:pt idx="36">
                  <c:v>4.0594999999999999</c:v>
                </c:pt>
                <c:pt idx="37">
                  <c:v>3.9689999999999999</c:v>
                </c:pt>
                <c:pt idx="38">
                  <c:v>3.9461999999999997</c:v>
                </c:pt>
                <c:pt idx="39">
                  <c:v>3.8115999999999981</c:v>
                </c:pt>
                <c:pt idx="40">
                  <c:v>3.8233999999999999</c:v>
                </c:pt>
                <c:pt idx="41">
                  <c:v>3.9529999999999981</c:v>
                </c:pt>
                <c:pt idx="42">
                  <c:v>2.92</c:v>
                </c:pt>
                <c:pt idx="43">
                  <c:v>2.2122999999999982</c:v>
                </c:pt>
                <c:pt idx="44">
                  <c:v>2.8403</c:v>
                </c:pt>
                <c:pt idx="45">
                  <c:v>3.0131000000000001</c:v>
                </c:pt>
                <c:pt idx="46">
                  <c:v>2.6629</c:v>
                </c:pt>
                <c:pt idx="47">
                  <c:v>3.1187</c:v>
                </c:pt>
                <c:pt idx="48">
                  <c:v>3.4593999999999987</c:v>
                </c:pt>
                <c:pt idx="49">
                  <c:v>3.5325999999999982</c:v>
                </c:pt>
                <c:pt idx="50">
                  <c:v>3.4795999999999987</c:v>
                </c:pt>
                <c:pt idx="51">
                  <c:v>3.3975</c:v>
                </c:pt>
                <c:pt idx="52">
                  <c:v>3.3052999999999981</c:v>
                </c:pt>
                <c:pt idx="53">
                  <c:v>3.3827999999999987</c:v>
                </c:pt>
                <c:pt idx="54">
                  <c:v>3.1978</c:v>
                </c:pt>
                <c:pt idx="55">
                  <c:v>3.836799999999998</c:v>
                </c:pt>
                <c:pt idx="56">
                  <c:v>3.5844</c:v>
                </c:pt>
                <c:pt idx="57">
                  <c:v>3.6116999999999981</c:v>
                </c:pt>
                <c:pt idx="58">
                  <c:v>3.8256999999999981</c:v>
                </c:pt>
                <c:pt idx="59">
                  <c:v>3.6532</c:v>
                </c:pt>
                <c:pt idx="60">
                  <c:v>3.2848000000000002</c:v>
                </c:pt>
                <c:pt idx="61">
                  <c:v>2.931099999999998</c:v>
                </c:pt>
                <c:pt idx="62">
                  <c:v>2.9051999999999998</c:v>
                </c:pt>
                <c:pt idx="63">
                  <c:v>2.4683000000000002</c:v>
                </c:pt>
                <c:pt idx="64">
                  <c:v>2.5098000000000003</c:v>
                </c:pt>
                <c:pt idx="65">
                  <c:v>2.5992999999999982</c:v>
                </c:pt>
                <c:pt idx="66">
                  <c:v>2.7967999999999997</c:v>
                </c:pt>
                <c:pt idx="67">
                  <c:v>3.2934999999999999</c:v>
                </c:pt>
                <c:pt idx="68">
                  <c:v>3.3703999999999987</c:v>
                </c:pt>
                <c:pt idx="69">
                  <c:v>3.4272</c:v>
                </c:pt>
                <c:pt idx="70">
                  <c:v>3.4702999999999982</c:v>
                </c:pt>
                <c:pt idx="71">
                  <c:v>3.2862999999999998</c:v>
                </c:pt>
                <c:pt idx="72">
                  <c:v>3.0607000000000002</c:v>
                </c:pt>
                <c:pt idx="73">
                  <c:v>3.16</c:v>
                </c:pt>
                <c:pt idx="74">
                  <c:v>2.7961</c:v>
                </c:pt>
                <c:pt idx="75">
                  <c:v>2.17</c:v>
                </c:pt>
                <c:pt idx="76">
                  <c:v>1.9709999999999994</c:v>
                </c:pt>
              </c:numCache>
            </c:numRef>
          </c:val>
        </c:ser>
        <c:marker val="1"/>
        <c:axId val="51252224"/>
        <c:axId val="51266304"/>
      </c:lineChart>
      <c:dateAx>
        <c:axId val="51249152"/>
        <c:scaling>
          <c:orientation val="minMax"/>
        </c:scaling>
        <c:axPos val="b"/>
        <c:numFmt formatCode="mmm\-yy" sourceLinked="0"/>
        <c:tickLblPos val="nextTo"/>
        <c:spPr>
          <a:ln w="3175">
            <a:solidFill>
              <a:srgbClr val="000000"/>
            </a:solidFill>
            <a:prstDash val="solid"/>
          </a:ln>
        </c:spPr>
        <c:txPr>
          <a:bodyPr rot="-5400000" vert="horz"/>
          <a:lstStyle/>
          <a:p>
            <a:pPr>
              <a:defRPr sz="1000" b="0" i="0" u="none" strike="noStrike" baseline="0">
                <a:solidFill>
                  <a:srgbClr val="000000"/>
                </a:solidFill>
                <a:latin typeface="Arial"/>
                <a:ea typeface="Arial"/>
                <a:cs typeface="Arial"/>
              </a:defRPr>
            </a:pPr>
            <a:endParaRPr lang="en-US"/>
          </a:p>
        </c:txPr>
        <c:crossAx val="51250688"/>
        <c:crosses val="autoZero"/>
        <c:auto val="1"/>
        <c:lblOffset val="100"/>
        <c:baseTimeUnit val="months"/>
        <c:majorUnit val="4"/>
        <c:majorTimeUnit val="months"/>
        <c:minorUnit val="2"/>
        <c:minorTimeUnit val="months"/>
      </c:dateAx>
      <c:valAx>
        <c:axId val="51250688"/>
        <c:scaling>
          <c:orientation val="minMax"/>
        </c:scaling>
        <c:axPos val="l"/>
        <c:majorGridlines>
          <c:spPr>
            <a:ln w="3175">
              <a:solidFill>
                <a:srgbClr val="000000"/>
              </a:solidFill>
              <a:prstDash val="solid"/>
            </a:ln>
          </c:spPr>
        </c:majorGridlines>
        <c:numFmt formatCode="General" sourceLinked="1"/>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en-US"/>
          </a:p>
        </c:txPr>
        <c:crossAx val="51249152"/>
        <c:crosses val="autoZero"/>
        <c:crossBetween val="between"/>
      </c:valAx>
      <c:dateAx>
        <c:axId val="51252224"/>
        <c:scaling>
          <c:orientation val="minMax"/>
        </c:scaling>
        <c:delete val="1"/>
        <c:axPos val="b"/>
        <c:numFmt formatCode="m/d/yyyy" sourceLinked="1"/>
        <c:tickLblPos val="none"/>
        <c:crossAx val="51266304"/>
        <c:crosses val="autoZero"/>
        <c:auto val="1"/>
        <c:lblOffset val="100"/>
      </c:dateAx>
      <c:valAx>
        <c:axId val="51266304"/>
        <c:scaling>
          <c:orientation val="minMax"/>
        </c:scaling>
        <c:axPos val="r"/>
        <c:numFmt formatCode="General" sourceLinked="1"/>
        <c:majorTickMark val="cross"/>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en-US"/>
          </a:p>
        </c:txPr>
        <c:crossAx val="51252224"/>
        <c:crosses val="max"/>
        <c:crossBetween val="between"/>
      </c:valAx>
      <c:spPr>
        <a:solidFill>
          <a:srgbClr val="FFFFFF"/>
        </a:solidFill>
        <a:ln w="12700">
          <a:solidFill>
            <a:srgbClr val="808080"/>
          </a:solidFill>
          <a:prstDash val="solid"/>
        </a:ln>
      </c:spPr>
    </c:plotArea>
    <c:legend>
      <c:legendPos val="b"/>
      <c:layout>
        <c:manualLayout>
          <c:xMode val="edge"/>
          <c:yMode val="edge"/>
          <c:x val="0.38623751387347438"/>
          <c:y val="0.20644716907609595"/>
          <c:w val="0.20088790233074361"/>
          <c:h val="3.9151712887438843E-2"/>
        </c:manualLayout>
      </c:layout>
      <c:spPr>
        <a:solidFill>
          <a:srgbClr val="FFFFFF"/>
        </a:solidFill>
        <a:ln w="3175">
          <a:solidFill>
            <a:srgbClr val="000000"/>
          </a:solidFill>
          <a:prstDash val="solid"/>
        </a:ln>
      </c:spPr>
      <c:txPr>
        <a:bodyPr/>
        <a:lstStyle/>
        <a:p>
          <a:pPr>
            <a:defRPr sz="920" b="0" i="0" u="none" strike="noStrike" baseline="0">
              <a:solidFill>
                <a:srgbClr val="000000"/>
              </a:solidFill>
              <a:latin typeface="Arial"/>
              <a:ea typeface="Arial"/>
              <a:cs typeface="Arial"/>
            </a:defRPr>
          </a:pPr>
          <a:endParaRPr lang="en-US"/>
        </a:p>
      </c:txPr>
    </c:legend>
    <c:plotVisOnly val="1"/>
    <c:dispBlanksAs val="gap"/>
  </c:chart>
  <c:spPr>
    <a:noFill/>
    <a:ln w="9525">
      <a:noFill/>
    </a:ln>
  </c:spPr>
  <c:txPr>
    <a:bodyPr/>
    <a:lstStyle/>
    <a:p>
      <a:pPr>
        <a:defRPr sz="1000" b="0" i="0" u="none" strike="noStrike" baseline="0">
          <a:solidFill>
            <a:srgbClr val="000000"/>
          </a:solidFill>
          <a:latin typeface="Arial"/>
          <a:ea typeface="Arial"/>
          <a:cs typeface="Arial"/>
        </a:defRPr>
      </a:pPr>
      <a:endParaRPr lang="en-US"/>
    </a:p>
  </c:txPr>
  <c:externalData r:id="rId1"/>
  <c:userShapes r:id="rId2"/>
</c:chartSpace>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1.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3.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25.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27.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28.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29.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30.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31.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34.e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40.emf"/></Relationships>
</file>

<file path=ppt/drawings/drawing1.xml><?xml version="1.0" encoding="utf-8"?>
<c:userShapes xmlns:c="http://schemas.openxmlformats.org/drawingml/2006/chart">
  <cdr:relSizeAnchor xmlns:cdr="http://schemas.openxmlformats.org/drawingml/2006/chartDrawing">
    <cdr:from>
      <cdr:x>0.54975</cdr:x>
      <cdr:y>0.482</cdr:y>
    </cdr:from>
    <cdr:to>
      <cdr:x>0.619</cdr:x>
      <cdr:y>0.63375</cdr:y>
    </cdr:to>
    <cdr:sp macro="" textlink="">
      <cdr:nvSpPr>
        <cdr:cNvPr id="1025" name="Line 1"/>
        <cdr:cNvSpPr>
          <a:spLocks xmlns:a="http://schemas.openxmlformats.org/drawingml/2006/main" noChangeShapeType="1"/>
        </cdr:cNvSpPr>
      </cdr:nvSpPr>
      <cdr:spPr bwMode="auto">
        <a:xfrm xmlns:a="http://schemas.openxmlformats.org/drawingml/2006/main" flipH="1">
          <a:off x="4717968" y="2814314"/>
          <a:ext cx="594305" cy="886041"/>
        </a:xfrm>
        <a:prstGeom xmlns:a="http://schemas.openxmlformats.org/drawingml/2006/main" prst="line">
          <a:avLst/>
        </a:prstGeom>
        <a:noFill xmlns:a="http://schemas.openxmlformats.org/drawingml/2006/main"/>
        <a:ln xmlns:a="http://schemas.openxmlformats.org/drawingml/2006/main" w="9525">
          <a:solidFill>
            <a:srgbClr val="000000"/>
          </a:solidFill>
          <a:round/>
          <a:headEnd/>
          <a:tailEnd type="triangle" w="med" len="med"/>
        </a:ln>
      </cdr:spPr>
    </cdr:sp>
  </cdr:relSizeAnchor>
  <cdr:relSizeAnchor xmlns:cdr="http://schemas.openxmlformats.org/drawingml/2006/chartDrawing">
    <cdr:from>
      <cdr:x>0.619</cdr:x>
      <cdr:y>0.316</cdr:y>
    </cdr:from>
    <cdr:to>
      <cdr:x>0.88</cdr:x>
      <cdr:y>0.49325</cdr:y>
    </cdr:to>
    <cdr:sp macro="" textlink="">
      <cdr:nvSpPr>
        <cdr:cNvPr id="1026" name="Text Box 2"/>
        <cdr:cNvSpPr txBox="1">
          <a:spLocks xmlns:a="http://schemas.openxmlformats.org/drawingml/2006/main" noChangeArrowheads="1"/>
        </cdr:cNvSpPr>
      </cdr:nvSpPr>
      <cdr:spPr bwMode="auto">
        <a:xfrm xmlns:a="http://schemas.openxmlformats.org/drawingml/2006/main">
          <a:off x="5312273" y="1845069"/>
          <a:ext cx="2239909" cy="1034931"/>
        </a:xfrm>
        <a:prstGeom xmlns:a="http://schemas.openxmlformats.org/drawingml/2006/main" prst="rect">
          <a:avLst/>
        </a:prstGeom>
        <a:solidFill xmlns:a="http://schemas.openxmlformats.org/drawingml/2006/main">
          <a:srgbClr val="FFFFFF"/>
        </a:solidFill>
        <a:ln xmlns:a="http://schemas.openxmlformats.org/drawingml/2006/main" w="19050">
          <a:solidFill>
            <a:srgbClr val="000000"/>
          </a:solidFill>
          <a:miter lim="800000"/>
          <a:headEnd/>
          <a:tailEnd/>
        </a:ln>
      </cdr:spPr>
      <cdr:txBody>
        <a:bodyPr xmlns:a="http://schemas.openxmlformats.org/drawingml/2006/main" vertOverflow="clip" wrap="square" lIns="27432" tIns="22860" rIns="0" bIns="0" anchor="t" upright="1"/>
        <a:lstStyle xmlns:a="http://schemas.openxmlformats.org/drawingml/2006/main"/>
        <a:p xmlns:a="http://schemas.openxmlformats.org/drawingml/2006/main">
          <a:pPr algn="l" rtl="0">
            <a:defRPr sz="1000"/>
          </a:pPr>
          <a:r>
            <a:rPr lang="en-US" sz="1000" b="0" i="0" u="none" strike="noStrike" baseline="0">
              <a:solidFill>
                <a:srgbClr val="000000"/>
              </a:solidFill>
              <a:latin typeface="Arial"/>
              <a:cs typeface="Arial"/>
            </a:rPr>
            <a:t>Japan's Policy Mistake in 1997:</a:t>
          </a:r>
        </a:p>
        <a:p xmlns:a="http://schemas.openxmlformats.org/drawingml/2006/main">
          <a:pPr algn="l" rtl="0">
            <a:defRPr sz="1000"/>
          </a:pPr>
          <a:r>
            <a:rPr lang="en-US" sz="1000" b="0" i="0" u="none" strike="noStrike" baseline="0">
              <a:solidFill>
                <a:srgbClr val="000000"/>
              </a:solidFill>
              <a:latin typeface="Arial"/>
              <a:cs typeface="Arial"/>
            </a:rPr>
            <a:t>Fiscal policy tightening, in the form of higher consumption taxes.</a:t>
          </a:r>
        </a:p>
        <a:p xmlns:a="http://schemas.openxmlformats.org/drawingml/2006/main">
          <a:pPr algn="l" rtl="0">
            <a:defRPr sz="1000"/>
          </a:pPr>
          <a:endParaRPr lang="en-US" sz="1000" b="0" i="0" u="none" strike="noStrike" baseline="0">
            <a:solidFill>
              <a:srgbClr val="000000"/>
            </a:solidFill>
            <a:latin typeface="Arial"/>
            <a:cs typeface="Arial"/>
          </a:endParaRPr>
        </a:p>
        <a:p xmlns:a="http://schemas.openxmlformats.org/drawingml/2006/main">
          <a:pPr algn="l" rtl="0">
            <a:defRPr sz="1000"/>
          </a:pPr>
          <a:r>
            <a:rPr lang="en-US" sz="1000" b="0" i="0" u="none" strike="noStrike" baseline="0">
              <a:solidFill>
                <a:srgbClr val="000000"/>
              </a:solidFill>
              <a:latin typeface="Arial"/>
              <a:cs typeface="Arial"/>
            </a:rPr>
            <a:t>The U.S. seems poised to repeat this error.</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202" name="Rectangle 2"/>
          <p:cNvSpPr>
            <a:spLocks noGrp="1" noChangeArrowheads="1"/>
          </p:cNvSpPr>
          <p:nvPr>
            <p:ph type="hdr" sz="quarter"/>
          </p:nvPr>
        </p:nvSpPr>
        <p:spPr bwMode="auto">
          <a:xfrm>
            <a:off x="0" y="0"/>
            <a:ext cx="2971800" cy="465138"/>
          </a:xfrm>
          <a:prstGeom prst="rect">
            <a:avLst/>
          </a:prstGeom>
          <a:noFill/>
          <a:ln w="9525">
            <a:noFill/>
            <a:miter lim="800000"/>
            <a:headEnd/>
            <a:tailEnd/>
          </a:ln>
          <a:effectLst/>
        </p:spPr>
        <p:txBody>
          <a:bodyPr vert="horz" wrap="square" lIns="90439" tIns="45220" rIns="90439" bIns="45220" numCol="1" anchor="t" anchorCtr="0" compatLnSpc="1">
            <a:prstTxWarp prst="textNoShape">
              <a:avLst/>
            </a:prstTxWarp>
          </a:bodyPr>
          <a:lstStyle>
            <a:lvl1pPr algn="l">
              <a:lnSpc>
                <a:spcPct val="100000"/>
              </a:lnSpc>
              <a:defRPr sz="1200" b="0">
                <a:solidFill>
                  <a:schemeClr val="tx1"/>
                </a:solidFill>
              </a:defRPr>
            </a:lvl1pPr>
          </a:lstStyle>
          <a:p>
            <a:pPr>
              <a:defRPr/>
            </a:pPr>
            <a:endParaRPr lang="en-US"/>
          </a:p>
        </p:txBody>
      </p:sp>
      <p:sp>
        <p:nvSpPr>
          <p:cNvPr id="307203" name="Rectangle 3"/>
          <p:cNvSpPr>
            <a:spLocks noGrp="1" noChangeArrowheads="1"/>
          </p:cNvSpPr>
          <p:nvPr>
            <p:ph type="dt" sz="quarter" idx="1"/>
          </p:nvPr>
        </p:nvSpPr>
        <p:spPr bwMode="auto">
          <a:xfrm>
            <a:off x="3884613" y="0"/>
            <a:ext cx="2971800" cy="465138"/>
          </a:xfrm>
          <a:prstGeom prst="rect">
            <a:avLst/>
          </a:prstGeom>
          <a:noFill/>
          <a:ln w="9525">
            <a:noFill/>
            <a:miter lim="800000"/>
            <a:headEnd/>
            <a:tailEnd/>
          </a:ln>
          <a:effectLst/>
        </p:spPr>
        <p:txBody>
          <a:bodyPr vert="horz" wrap="square" lIns="90439" tIns="45220" rIns="90439" bIns="45220" numCol="1" anchor="t" anchorCtr="0" compatLnSpc="1">
            <a:prstTxWarp prst="textNoShape">
              <a:avLst/>
            </a:prstTxWarp>
          </a:bodyPr>
          <a:lstStyle>
            <a:lvl1pPr algn="r">
              <a:lnSpc>
                <a:spcPct val="100000"/>
              </a:lnSpc>
              <a:defRPr sz="1200" b="0">
                <a:solidFill>
                  <a:schemeClr val="tx1"/>
                </a:solidFill>
              </a:defRPr>
            </a:lvl1pPr>
          </a:lstStyle>
          <a:p>
            <a:pPr>
              <a:defRPr/>
            </a:pPr>
            <a:endParaRPr lang="en-US"/>
          </a:p>
        </p:txBody>
      </p:sp>
      <p:sp>
        <p:nvSpPr>
          <p:cNvPr id="307204" name="Rectangle 4"/>
          <p:cNvSpPr>
            <a:spLocks noGrp="1" noChangeArrowheads="1"/>
          </p:cNvSpPr>
          <p:nvPr>
            <p:ph type="ftr" sz="quarter" idx="2"/>
          </p:nvPr>
        </p:nvSpPr>
        <p:spPr bwMode="auto">
          <a:xfrm>
            <a:off x="0" y="8829675"/>
            <a:ext cx="2971800" cy="465138"/>
          </a:xfrm>
          <a:prstGeom prst="rect">
            <a:avLst/>
          </a:prstGeom>
          <a:noFill/>
          <a:ln w="9525">
            <a:noFill/>
            <a:miter lim="800000"/>
            <a:headEnd/>
            <a:tailEnd/>
          </a:ln>
          <a:effectLst/>
        </p:spPr>
        <p:txBody>
          <a:bodyPr vert="horz" wrap="square" lIns="90439" tIns="45220" rIns="90439" bIns="45220" numCol="1" anchor="b" anchorCtr="0" compatLnSpc="1">
            <a:prstTxWarp prst="textNoShape">
              <a:avLst/>
            </a:prstTxWarp>
          </a:bodyPr>
          <a:lstStyle>
            <a:lvl1pPr algn="l">
              <a:lnSpc>
                <a:spcPct val="100000"/>
              </a:lnSpc>
              <a:defRPr sz="1200" b="0">
                <a:solidFill>
                  <a:schemeClr val="tx1"/>
                </a:solidFill>
              </a:defRPr>
            </a:lvl1pPr>
          </a:lstStyle>
          <a:p>
            <a:pPr>
              <a:defRPr/>
            </a:pPr>
            <a:endParaRPr lang="en-US"/>
          </a:p>
        </p:txBody>
      </p:sp>
      <p:sp>
        <p:nvSpPr>
          <p:cNvPr id="307205" name="Rectangle 5"/>
          <p:cNvSpPr>
            <a:spLocks noGrp="1" noChangeArrowheads="1"/>
          </p:cNvSpPr>
          <p:nvPr>
            <p:ph type="sldNum" sz="quarter" idx="3"/>
          </p:nvPr>
        </p:nvSpPr>
        <p:spPr bwMode="auto">
          <a:xfrm>
            <a:off x="3884613" y="8829675"/>
            <a:ext cx="2971800" cy="465138"/>
          </a:xfrm>
          <a:prstGeom prst="rect">
            <a:avLst/>
          </a:prstGeom>
          <a:noFill/>
          <a:ln w="9525">
            <a:noFill/>
            <a:miter lim="800000"/>
            <a:headEnd/>
            <a:tailEnd/>
          </a:ln>
          <a:effectLst/>
        </p:spPr>
        <p:txBody>
          <a:bodyPr vert="horz" wrap="square" lIns="90439" tIns="45220" rIns="90439" bIns="45220" numCol="1" anchor="b" anchorCtr="0" compatLnSpc="1">
            <a:prstTxWarp prst="textNoShape">
              <a:avLst/>
            </a:prstTxWarp>
          </a:bodyPr>
          <a:lstStyle>
            <a:lvl1pPr algn="r">
              <a:lnSpc>
                <a:spcPct val="100000"/>
              </a:lnSpc>
              <a:defRPr sz="1200" b="0">
                <a:solidFill>
                  <a:schemeClr val="tx1"/>
                </a:solidFill>
              </a:defRPr>
            </a:lvl1pPr>
          </a:lstStyle>
          <a:p>
            <a:pPr>
              <a:defRPr/>
            </a:pPr>
            <a:fld id="{60BC19A7-9841-4224-8FEE-274AB403F2A2}"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746" name="Rectangle 2"/>
          <p:cNvSpPr>
            <a:spLocks noGrp="1" noChangeArrowheads="1"/>
          </p:cNvSpPr>
          <p:nvPr>
            <p:ph type="hdr" sz="quarter"/>
          </p:nvPr>
        </p:nvSpPr>
        <p:spPr bwMode="auto">
          <a:xfrm>
            <a:off x="0" y="0"/>
            <a:ext cx="2971800" cy="465138"/>
          </a:xfrm>
          <a:prstGeom prst="rect">
            <a:avLst/>
          </a:prstGeom>
          <a:noFill/>
          <a:ln w="9525">
            <a:noFill/>
            <a:miter lim="800000"/>
            <a:headEnd/>
            <a:tailEnd/>
          </a:ln>
          <a:effectLst/>
        </p:spPr>
        <p:txBody>
          <a:bodyPr vert="horz" wrap="square" lIns="92518" tIns="46260" rIns="92518" bIns="46260" numCol="1" anchor="t" anchorCtr="0" compatLnSpc="1">
            <a:prstTxWarp prst="textNoShape">
              <a:avLst/>
            </a:prstTxWarp>
          </a:bodyPr>
          <a:lstStyle>
            <a:lvl1pPr algn="l" defTabSz="924846">
              <a:lnSpc>
                <a:spcPct val="100000"/>
              </a:lnSpc>
              <a:defRPr sz="1200" b="0">
                <a:solidFill>
                  <a:schemeClr val="tx1"/>
                </a:solidFill>
              </a:defRPr>
            </a:lvl1pPr>
          </a:lstStyle>
          <a:p>
            <a:pPr>
              <a:defRPr/>
            </a:pPr>
            <a:endParaRPr lang="en-US"/>
          </a:p>
        </p:txBody>
      </p:sp>
      <p:sp>
        <p:nvSpPr>
          <p:cNvPr id="31747" name="Rectangle 3"/>
          <p:cNvSpPr>
            <a:spLocks noGrp="1" noChangeArrowheads="1"/>
          </p:cNvSpPr>
          <p:nvPr>
            <p:ph type="dt" idx="1"/>
          </p:nvPr>
        </p:nvSpPr>
        <p:spPr bwMode="auto">
          <a:xfrm>
            <a:off x="3884613" y="0"/>
            <a:ext cx="2971800" cy="465138"/>
          </a:xfrm>
          <a:prstGeom prst="rect">
            <a:avLst/>
          </a:prstGeom>
          <a:noFill/>
          <a:ln w="9525">
            <a:noFill/>
            <a:miter lim="800000"/>
            <a:headEnd/>
            <a:tailEnd/>
          </a:ln>
          <a:effectLst/>
        </p:spPr>
        <p:txBody>
          <a:bodyPr vert="horz" wrap="square" lIns="92518" tIns="46260" rIns="92518" bIns="46260" numCol="1" anchor="t" anchorCtr="0" compatLnSpc="1">
            <a:prstTxWarp prst="textNoShape">
              <a:avLst/>
            </a:prstTxWarp>
          </a:bodyPr>
          <a:lstStyle>
            <a:lvl1pPr algn="r" defTabSz="924846">
              <a:lnSpc>
                <a:spcPct val="100000"/>
              </a:lnSpc>
              <a:defRPr sz="1200" b="0">
                <a:solidFill>
                  <a:schemeClr val="tx1"/>
                </a:solidFill>
              </a:defRPr>
            </a:lvl1pPr>
          </a:lstStyle>
          <a:p>
            <a:pPr>
              <a:defRPr/>
            </a:pPr>
            <a:endParaRPr lang="en-US"/>
          </a:p>
        </p:txBody>
      </p:sp>
      <p:sp>
        <p:nvSpPr>
          <p:cNvPr id="9220" name="Rectangle 4"/>
          <p:cNvSpPr>
            <a:spLocks noGrp="1" noRot="1" noChangeAspect="1" noChangeArrowheads="1" noTextEdit="1"/>
          </p:cNvSpPr>
          <p:nvPr>
            <p:ph type="sldImg" idx="2"/>
          </p:nvPr>
        </p:nvSpPr>
        <p:spPr bwMode="auto">
          <a:xfrm>
            <a:off x="1174750" y="696913"/>
            <a:ext cx="4508500" cy="3486150"/>
          </a:xfrm>
          <a:prstGeom prst="rect">
            <a:avLst/>
          </a:prstGeom>
          <a:noFill/>
          <a:ln w="9525">
            <a:solidFill>
              <a:srgbClr val="000000"/>
            </a:solidFill>
            <a:miter lim="800000"/>
            <a:headEnd/>
            <a:tailEnd/>
          </a:ln>
        </p:spPr>
      </p:sp>
      <p:sp>
        <p:nvSpPr>
          <p:cNvPr id="31749" name="Rectangle 5"/>
          <p:cNvSpPr>
            <a:spLocks noGrp="1" noChangeArrowheads="1"/>
          </p:cNvSpPr>
          <p:nvPr>
            <p:ph type="body" sz="quarter" idx="3"/>
          </p:nvPr>
        </p:nvSpPr>
        <p:spPr bwMode="auto">
          <a:xfrm>
            <a:off x="685800" y="4414838"/>
            <a:ext cx="5486400" cy="4184650"/>
          </a:xfrm>
          <a:prstGeom prst="rect">
            <a:avLst/>
          </a:prstGeom>
          <a:noFill/>
          <a:ln w="9525">
            <a:noFill/>
            <a:miter lim="800000"/>
            <a:headEnd/>
            <a:tailEnd/>
          </a:ln>
          <a:effectLst/>
        </p:spPr>
        <p:txBody>
          <a:bodyPr vert="horz" wrap="square" lIns="92518" tIns="46260" rIns="92518" bIns="4626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1750" name="Rectangle 6"/>
          <p:cNvSpPr>
            <a:spLocks noGrp="1" noChangeArrowheads="1"/>
          </p:cNvSpPr>
          <p:nvPr>
            <p:ph type="ftr" sz="quarter" idx="4"/>
          </p:nvPr>
        </p:nvSpPr>
        <p:spPr bwMode="auto">
          <a:xfrm>
            <a:off x="0" y="8829675"/>
            <a:ext cx="2971800" cy="465138"/>
          </a:xfrm>
          <a:prstGeom prst="rect">
            <a:avLst/>
          </a:prstGeom>
          <a:noFill/>
          <a:ln w="9525">
            <a:noFill/>
            <a:miter lim="800000"/>
            <a:headEnd/>
            <a:tailEnd/>
          </a:ln>
          <a:effectLst/>
        </p:spPr>
        <p:txBody>
          <a:bodyPr vert="horz" wrap="square" lIns="92518" tIns="46260" rIns="92518" bIns="46260" numCol="1" anchor="b" anchorCtr="0" compatLnSpc="1">
            <a:prstTxWarp prst="textNoShape">
              <a:avLst/>
            </a:prstTxWarp>
          </a:bodyPr>
          <a:lstStyle>
            <a:lvl1pPr algn="l" defTabSz="924846">
              <a:lnSpc>
                <a:spcPct val="100000"/>
              </a:lnSpc>
              <a:defRPr sz="1200" b="0">
                <a:solidFill>
                  <a:schemeClr val="tx1"/>
                </a:solidFill>
              </a:defRPr>
            </a:lvl1pPr>
          </a:lstStyle>
          <a:p>
            <a:pPr>
              <a:defRPr/>
            </a:pPr>
            <a:endParaRPr lang="en-US"/>
          </a:p>
        </p:txBody>
      </p:sp>
      <p:sp>
        <p:nvSpPr>
          <p:cNvPr id="31751" name="Rectangle 7"/>
          <p:cNvSpPr>
            <a:spLocks noGrp="1" noChangeArrowheads="1"/>
          </p:cNvSpPr>
          <p:nvPr>
            <p:ph type="sldNum" sz="quarter" idx="5"/>
          </p:nvPr>
        </p:nvSpPr>
        <p:spPr bwMode="auto">
          <a:xfrm>
            <a:off x="3884613" y="8829675"/>
            <a:ext cx="2971800" cy="465138"/>
          </a:xfrm>
          <a:prstGeom prst="rect">
            <a:avLst/>
          </a:prstGeom>
          <a:noFill/>
          <a:ln w="9525">
            <a:noFill/>
            <a:miter lim="800000"/>
            <a:headEnd/>
            <a:tailEnd/>
          </a:ln>
          <a:effectLst/>
        </p:spPr>
        <p:txBody>
          <a:bodyPr vert="horz" wrap="square" lIns="92518" tIns="46260" rIns="92518" bIns="46260" numCol="1" anchor="b" anchorCtr="0" compatLnSpc="1">
            <a:prstTxWarp prst="textNoShape">
              <a:avLst/>
            </a:prstTxWarp>
          </a:bodyPr>
          <a:lstStyle>
            <a:lvl1pPr algn="r" defTabSz="924846">
              <a:lnSpc>
                <a:spcPct val="100000"/>
              </a:lnSpc>
              <a:defRPr sz="1200" b="0">
                <a:solidFill>
                  <a:schemeClr val="tx1"/>
                </a:solidFill>
              </a:defRPr>
            </a:lvl1pPr>
          </a:lstStyle>
          <a:p>
            <a:pPr>
              <a:defRPr/>
            </a:pPr>
            <a:fld id="{941C90C6-6289-433D-8EFB-79C583336678}"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925C4D57-F8AA-4D42-960B-25D34DE82CFB}" type="slidenum">
              <a:rPr lang="nl-NL" smtClean="0">
                <a:cs typeface="Arial" charset="0"/>
              </a:rPr>
              <a:pPr/>
              <a:t>2</a:t>
            </a:fld>
            <a:endParaRPr lang="nl-NL" smtClean="0">
              <a:cs typeface="Arial" charset="0"/>
            </a:endParaRPr>
          </a:p>
        </p:txBody>
      </p:sp>
      <p:sp>
        <p:nvSpPr>
          <p:cNvPr id="52227" name="Rectangle 2"/>
          <p:cNvSpPr>
            <a:spLocks noGrp="1" noRot="1" noChangeAspect="1" noChangeArrowheads="1" noTextEdit="1"/>
          </p:cNvSpPr>
          <p:nvPr>
            <p:ph type="sldImg"/>
          </p:nvPr>
        </p:nvSpPr>
        <p:spPr>
          <a:xfrm>
            <a:off x="1185863" y="704850"/>
            <a:ext cx="4498975" cy="3476625"/>
          </a:xfrm>
          <a:ln/>
        </p:spPr>
      </p:sp>
      <p:sp>
        <p:nvSpPr>
          <p:cNvPr id="52228" name="Rectangle 3"/>
          <p:cNvSpPr>
            <a:spLocks noGrp="1" noChangeArrowheads="1"/>
          </p:cNvSpPr>
          <p:nvPr>
            <p:ph type="body" idx="1"/>
          </p:nvPr>
        </p:nvSpPr>
        <p:spPr>
          <a:xfrm>
            <a:off x="914607" y="4415157"/>
            <a:ext cx="5028787" cy="4180526"/>
          </a:xfrm>
          <a:noFill/>
        </p:spPr>
        <p:txBody>
          <a:bodyPr lIns="89937" tIns="44968" rIns="89937" bIns="44968"/>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Rot="1" noChangeAspect="1" noChangeArrowheads="1" noTextEdit="1"/>
          </p:cNvSpPr>
          <p:nvPr>
            <p:ph type="sldImg"/>
          </p:nvPr>
        </p:nvSpPr>
        <p:spPr>
          <a:xfrm>
            <a:off x="1173163" y="696913"/>
            <a:ext cx="4511675" cy="3486150"/>
          </a:xfrm>
          <a:ln/>
        </p:spPr>
      </p:sp>
      <p:sp>
        <p:nvSpPr>
          <p:cNvPr id="117763"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C803C3CF-8872-457E-BFDB-2B29AEDBB38D}" type="slidenum">
              <a:rPr lang="nl-NL" smtClean="0">
                <a:latin typeface="Arial" pitchFamily="34" charset="0"/>
                <a:cs typeface="Arial" pitchFamily="34" charset="0"/>
              </a:rPr>
              <a:pPr/>
              <a:t>16</a:t>
            </a:fld>
            <a:endParaRPr lang="nl-NL" smtClean="0">
              <a:latin typeface="Arial" pitchFamily="34" charset="0"/>
              <a:cs typeface="Arial" pitchFamily="34" charset="0"/>
            </a:endParaRPr>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p:spPr>
        <p:txBody>
          <a:bodyPr/>
          <a:lstStyle/>
          <a:p>
            <a:pPr eaLnBrk="1" hangingPunct="1"/>
            <a:endParaRPr lang="en-GB" smtClean="0">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68F9CE1E-1E9C-4EDE-8B5D-D925BAA7195E}" type="slidenum">
              <a:rPr lang="nl-NL" smtClean="0">
                <a:latin typeface="Arial" pitchFamily="34" charset="0"/>
                <a:cs typeface="Arial" pitchFamily="34" charset="0"/>
              </a:rPr>
              <a:pPr/>
              <a:t>17</a:t>
            </a:fld>
            <a:endParaRPr lang="nl-NL" smtClean="0">
              <a:latin typeface="Arial" pitchFamily="34" charset="0"/>
              <a:cs typeface="Arial" pitchFamily="34" charset="0"/>
            </a:endParaRPr>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p:spPr>
        <p:txBody>
          <a:bodyPr/>
          <a:lstStyle/>
          <a:p>
            <a:pPr eaLnBrk="1" hangingPunct="1"/>
            <a:endParaRPr lang="en-GB" smtClean="0">
              <a:latin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B5276F06-C5E2-4371-9F01-4C136ED02681}" type="slidenum">
              <a:rPr lang="nl-NL" smtClean="0">
                <a:latin typeface="Arial" pitchFamily="34" charset="0"/>
                <a:cs typeface="Arial" pitchFamily="34" charset="0"/>
              </a:rPr>
              <a:pPr/>
              <a:t>18</a:t>
            </a:fld>
            <a:endParaRPr lang="nl-NL" smtClean="0">
              <a:latin typeface="Arial" pitchFamily="34" charset="0"/>
              <a:cs typeface="Arial" pitchFamily="34" charset="0"/>
            </a:endParaRPr>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p:spPr>
        <p:txBody>
          <a:bodyPr/>
          <a:lstStyle/>
          <a:p>
            <a:pPr eaLnBrk="1" hangingPunct="1"/>
            <a:endParaRPr lang="en-GB" smtClean="0">
              <a:latin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892F9735-B8B1-4106-8C9D-0747F920E4E7}" type="slidenum">
              <a:rPr lang="nl-NL" smtClean="0">
                <a:latin typeface="Arial" pitchFamily="34" charset="0"/>
                <a:cs typeface="Arial" pitchFamily="34" charset="0"/>
              </a:rPr>
              <a:pPr/>
              <a:t>19</a:t>
            </a:fld>
            <a:endParaRPr lang="nl-NL" smtClean="0">
              <a:latin typeface="Arial" pitchFamily="34" charset="0"/>
              <a:cs typeface="Arial" pitchFamily="34" charset="0"/>
            </a:endParaRPr>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p:spPr>
        <p:txBody>
          <a:bodyPr/>
          <a:lstStyle/>
          <a:p>
            <a:pPr eaLnBrk="1" hangingPunct="1"/>
            <a:endParaRPr lang="en-GB" smtClean="0">
              <a:latin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606A2165-0FF0-485E-9918-30EE0D3AAF65}" type="slidenum">
              <a:rPr lang="nl-NL" smtClean="0">
                <a:latin typeface="Arial" pitchFamily="34" charset="0"/>
                <a:cs typeface="Arial" pitchFamily="34" charset="0"/>
              </a:rPr>
              <a:pPr/>
              <a:t>20</a:t>
            </a:fld>
            <a:endParaRPr lang="nl-NL" smtClean="0">
              <a:latin typeface="Arial" pitchFamily="34" charset="0"/>
              <a:cs typeface="Arial" pitchFamily="34" charset="0"/>
            </a:endParaRPr>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p:spPr>
        <p:txBody>
          <a:bodyPr/>
          <a:lstStyle/>
          <a:p>
            <a:pPr eaLnBrk="1" hangingPunct="1"/>
            <a:endParaRPr lang="en-GB" smtClean="0">
              <a:latin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DF98AFF7-A377-4181-B342-9545AB6DED0D}" type="slidenum">
              <a:rPr lang="nl-NL" smtClean="0">
                <a:latin typeface="Arial" pitchFamily="34" charset="0"/>
                <a:cs typeface="Arial" pitchFamily="34" charset="0"/>
              </a:rPr>
              <a:pPr/>
              <a:t>21</a:t>
            </a:fld>
            <a:endParaRPr lang="nl-NL" smtClean="0">
              <a:latin typeface="Arial" pitchFamily="34" charset="0"/>
              <a:cs typeface="Arial" pitchFamily="34" charset="0"/>
            </a:endParaRPr>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p:spPr>
        <p:txBody>
          <a:bodyPr/>
          <a:lstStyle/>
          <a:p>
            <a:pPr eaLnBrk="1" hangingPunct="1"/>
            <a:endParaRPr lang="en-GB" smtClean="0">
              <a:latin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36F9459B-06A7-4735-8539-B7A20631FBBA}" type="slidenum">
              <a:rPr lang="nl-NL" smtClean="0">
                <a:latin typeface="Arial" pitchFamily="34" charset="0"/>
                <a:cs typeface="Arial" pitchFamily="34" charset="0"/>
              </a:rPr>
              <a:pPr/>
              <a:t>22</a:t>
            </a:fld>
            <a:endParaRPr lang="nl-NL" smtClean="0">
              <a:latin typeface="Arial" pitchFamily="34" charset="0"/>
              <a:cs typeface="Arial" pitchFamily="34" charset="0"/>
            </a:endParaRPr>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p:spPr>
        <p:txBody>
          <a:bodyPr/>
          <a:lstStyle/>
          <a:p>
            <a:pPr eaLnBrk="1" hangingPunct="1"/>
            <a:endParaRPr lang="en-GB" smtClean="0">
              <a:latin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71B182A0-F6F0-447B-917A-6459A49D9774}" type="slidenum">
              <a:rPr lang="nl-NL" smtClean="0">
                <a:latin typeface="Arial" pitchFamily="34" charset="0"/>
                <a:cs typeface="Arial" pitchFamily="34" charset="0"/>
              </a:rPr>
              <a:pPr/>
              <a:t>23</a:t>
            </a:fld>
            <a:endParaRPr lang="nl-NL" smtClean="0">
              <a:latin typeface="Arial" pitchFamily="34" charset="0"/>
              <a:cs typeface="Arial" pitchFamily="34" charset="0"/>
            </a:endParaRPr>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p:spPr>
        <p:txBody>
          <a:bodyPr/>
          <a:lstStyle/>
          <a:p>
            <a:pPr eaLnBrk="1" hangingPunct="1"/>
            <a:endParaRPr lang="en-GB" smtClean="0">
              <a:latin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96C94298-2932-49F6-9339-583F0FA932B4}" type="slidenum">
              <a:rPr lang="nl-NL" smtClean="0">
                <a:latin typeface="Arial" pitchFamily="34" charset="0"/>
                <a:cs typeface="Arial" pitchFamily="34" charset="0"/>
              </a:rPr>
              <a:pPr/>
              <a:t>25</a:t>
            </a:fld>
            <a:endParaRPr lang="nl-NL" smtClean="0">
              <a:latin typeface="Arial" pitchFamily="34" charset="0"/>
              <a:cs typeface="Arial" pitchFamily="34" charset="0"/>
            </a:endParaRPr>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p:spPr>
        <p:txBody>
          <a:bodyPr/>
          <a:lstStyle/>
          <a:p>
            <a:pPr eaLnBrk="1" hangingPunct="1"/>
            <a:endParaRPr lang="en-GB" smtClean="0">
              <a:latin typeface="Arial"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9466925C-8540-4451-BB30-50DBAF5BCD31}" type="slidenum">
              <a:rPr lang="nl-NL" smtClean="0">
                <a:latin typeface="Arial" pitchFamily="34" charset="0"/>
                <a:cs typeface="Arial" pitchFamily="34" charset="0"/>
              </a:rPr>
              <a:pPr/>
              <a:t>26</a:t>
            </a:fld>
            <a:endParaRPr lang="nl-NL" smtClean="0">
              <a:latin typeface="Arial" pitchFamily="34" charset="0"/>
              <a:cs typeface="Arial" pitchFamily="34" charset="0"/>
            </a:endParaRPr>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p:spPr>
        <p:txBody>
          <a:bodyPr/>
          <a:lstStyle/>
          <a:p>
            <a:pPr eaLnBrk="1" hangingPunct="1"/>
            <a:endParaRPr lang="en-GB" smtClean="0">
              <a:latin typeface="Arial"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ED62AC05-8213-4111-8360-411C92F9B940}" type="slidenum">
              <a:rPr lang="nl-NL" smtClean="0">
                <a:latin typeface="Arial" pitchFamily="34" charset="0"/>
                <a:cs typeface="Arial" pitchFamily="34" charset="0"/>
              </a:rPr>
              <a:pPr/>
              <a:t>27</a:t>
            </a:fld>
            <a:endParaRPr lang="nl-NL" smtClean="0">
              <a:latin typeface="Arial" pitchFamily="34" charset="0"/>
              <a:cs typeface="Arial" pitchFamily="34" charset="0"/>
            </a:endParaRPr>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p:spPr>
        <p:txBody>
          <a:bodyPr/>
          <a:lstStyle/>
          <a:p>
            <a:pPr eaLnBrk="1" hangingPunct="1"/>
            <a:endParaRPr lang="en-GB" smtClean="0">
              <a:latin typeface="Arial"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127ECAF8-78B3-4C67-8EFD-A9091CBD6211}" type="slidenum">
              <a:rPr lang="nl-NL" smtClean="0">
                <a:latin typeface="Arial" pitchFamily="34" charset="0"/>
                <a:cs typeface="Arial" pitchFamily="34" charset="0"/>
              </a:rPr>
              <a:pPr/>
              <a:t>28</a:t>
            </a:fld>
            <a:endParaRPr lang="nl-NL" smtClean="0">
              <a:latin typeface="Arial" pitchFamily="34" charset="0"/>
              <a:cs typeface="Arial" pitchFamily="34" charset="0"/>
            </a:endParaRPr>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p:spPr>
        <p:txBody>
          <a:bodyPr/>
          <a:lstStyle/>
          <a:p>
            <a:pPr eaLnBrk="1" hangingPunct="1"/>
            <a:endParaRPr lang="en-GB" smtClean="0">
              <a:latin typeface="Arial"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000B9F37-0849-42CF-BEE6-47CBA0B76B88}" type="slidenum">
              <a:rPr lang="nl-NL" smtClean="0">
                <a:latin typeface="Arial" pitchFamily="34" charset="0"/>
                <a:cs typeface="Arial" pitchFamily="34" charset="0"/>
              </a:rPr>
              <a:pPr/>
              <a:t>30</a:t>
            </a:fld>
            <a:endParaRPr lang="nl-NL" smtClean="0">
              <a:latin typeface="Arial" pitchFamily="34" charset="0"/>
              <a:cs typeface="Arial" pitchFamily="34" charset="0"/>
            </a:endParaRPr>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p:spPr>
        <p:txBody>
          <a:bodyPr/>
          <a:lstStyle/>
          <a:p>
            <a:pPr eaLnBrk="1" hangingPunct="1"/>
            <a:endParaRPr lang="en-GB" smtClean="0">
              <a:latin typeface="Arial"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000B9F37-0849-42CF-BEE6-47CBA0B76B88}" type="slidenum">
              <a:rPr lang="nl-NL" smtClean="0">
                <a:latin typeface="Arial" pitchFamily="34" charset="0"/>
                <a:cs typeface="Arial" pitchFamily="34" charset="0"/>
              </a:rPr>
              <a:pPr/>
              <a:t>39</a:t>
            </a:fld>
            <a:endParaRPr lang="nl-NL" smtClean="0">
              <a:latin typeface="Arial" pitchFamily="34" charset="0"/>
              <a:cs typeface="Arial" pitchFamily="34" charset="0"/>
            </a:endParaRPr>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p:spPr>
        <p:txBody>
          <a:bodyPr/>
          <a:lstStyle/>
          <a:p>
            <a:pPr eaLnBrk="1" hangingPunct="1"/>
            <a:endParaRPr lang="en-GB" smtClean="0">
              <a:latin typeface="Arial"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Rot="1" noChangeAspect="1" noChangeArrowheads="1" noTextEdit="1"/>
          </p:cNvSpPr>
          <p:nvPr>
            <p:ph type="sldImg"/>
          </p:nvPr>
        </p:nvSpPr>
        <p:spPr>
          <a:xfrm>
            <a:off x="1173163" y="696913"/>
            <a:ext cx="4511675" cy="3486150"/>
          </a:xfrm>
          <a:ln/>
        </p:spPr>
      </p:sp>
      <p:sp>
        <p:nvSpPr>
          <p:cNvPr id="138243"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Rot="1" noChangeAspect="1" noChangeArrowheads="1" noTextEdit="1"/>
          </p:cNvSpPr>
          <p:nvPr>
            <p:ph type="sldImg"/>
          </p:nvPr>
        </p:nvSpPr>
        <p:spPr>
          <a:xfrm>
            <a:off x="1173163" y="696913"/>
            <a:ext cx="4511675" cy="3486150"/>
          </a:xfrm>
          <a:ln/>
        </p:spPr>
      </p:sp>
      <p:sp>
        <p:nvSpPr>
          <p:cNvPr id="117763"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18FAF3B5-F985-4D5D-A230-0ECC43425FBC}" type="slidenum">
              <a:rPr lang="nl-NL" smtClean="0">
                <a:cs typeface="Arial" charset="0"/>
              </a:rPr>
              <a:pPr/>
              <a:t>42</a:t>
            </a:fld>
            <a:endParaRPr lang="nl-NL" smtClean="0">
              <a:cs typeface="Arial" charset="0"/>
            </a:endParaRPr>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Rot="1" noChangeAspect="1" noChangeArrowheads="1" noTextEdit="1"/>
          </p:cNvSpPr>
          <p:nvPr>
            <p:ph type="sldImg"/>
          </p:nvPr>
        </p:nvSpPr>
        <p:spPr>
          <a:xfrm>
            <a:off x="1173163" y="696913"/>
            <a:ext cx="4511675" cy="3486150"/>
          </a:xfrm>
          <a:ln/>
        </p:spPr>
      </p:sp>
      <p:sp>
        <p:nvSpPr>
          <p:cNvPr id="117763"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Rot="1" noChangeAspect="1" noChangeArrowheads="1" noTextEdit="1"/>
          </p:cNvSpPr>
          <p:nvPr>
            <p:ph type="sldImg"/>
          </p:nvPr>
        </p:nvSpPr>
        <p:spPr>
          <a:xfrm>
            <a:off x="1173163" y="696913"/>
            <a:ext cx="4511675" cy="3486150"/>
          </a:xfrm>
          <a:ln/>
        </p:spPr>
      </p:sp>
      <p:sp>
        <p:nvSpPr>
          <p:cNvPr id="117763"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Rot="1" noChangeAspect="1" noChangeArrowheads="1" noTextEdit="1"/>
          </p:cNvSpPr>
          <p:nvPr>
            <p:ph type="sldImg"/>
          </p:nvPr>
        </p:nvSpPr>
        <p:spPr>
          <a:xfrm>
            <a:off x="1173163" y="696913"/>
            <a:ext cx="4511675" cy="3486150"/>
          </a:xfrm>
          <a:ln/>
        </p:spPr>
      </p:sp>
      <p:sp>
        <p:nvSpPr>
          <p:cNvPr id="117763"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Rot="1" noChangeAspect="1" noChangeArrowheads="1" noTextEdit="1"/>
          </p:cNvSpPr>
          <p:nvPr>
            <p:ph type="sldImg"/>
          </p:nvPr>
        </p:nvSpPr>
        <p:spPr>
          <a:xfrm>
            <a:off x="1173163" y="696913"/>
            <a:ext cx="4511675" cy="3486150"/>
          </a:xfrm>
          <a:ln/>
        </p:spPr>
      </p:sp>
      <p:sp>
        <p:nvSpPr>
          <p:cNvPr id="117763"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Rot="1" noChangeAspect="1" noChangeArrowheads="1" noTextEdit="1"/>
          </p:cNvSpPr>
          <p:nvPr>
            <p:ph type="sldImg"/>
          </p:nvPr>
        </p:nvSpPr>
        <p:spPr>
          <a:xfrm>
            <a:off x="1173163" y="696913"/>
            <a:ext cx="4511675" cy="3486150"/>
          </a:xfrm>
          <a:ln/>
        </p:spPr>
      </p:sp>
      <p:sp>
        <p:nvSpPr>
          <p:cNvPr id="117763"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000B9F37-0849-42CF-BEE6-47CBA0B76B88}" type="slidenum">
              <a:rPr lang="nl-NL" smtClean="0">
                <a:latin typeface="Arial" pitchFamily="34" charset="0"/>
                <a:cs typeface="Arial" pitchFamily="34" charset="0"/>
              </a:rPr>
              <a:pPr/>
              <a:t>48</a:t>
            </a:fld>
            <a:endParaRPr lang="nl-NL" smtClean="0">
              <a:latin typeface="Arial" pitchFamily="34" charset="0"/>
              <a:cs typeface="Arial" pitchFamily="34" charset="0"/>
            </a:endParaRPr>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p:spPr>
        <p:txBody>
          <a:bodyPr/>
          <a:lstStyle/>
          <a:p>
            <a:pPr eaLnBrk="1" hangingPunct="1"/>
            <a:endParaRPr lang="en-GB" smtClean="0">
              <a:latin typeface="Arial"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000B9F37-0849-42CF-BEE6-47CBA0B76B88}" type="slidenum">
              <a:rPr lang="nl-NL" smtClean="0">
                <a:latin typeface="Arial" pitchFamily="34" charset="0"/>
                <a:cs typeface="Arial" pitchFamily="34" charset="0"/>
              </a:rPr>
              <a:pPr/>
              <a:t>49</a:t>
            </a:fld>
            <a:endParaRPr lang="nl-NL" smtClean="0">
              <a:latin typeface="Arial" pitchFamily="34" charset="0"/>
              <a:cs typeface="Arial" pitchFamily="34" charset="0"/>
            </a:endParaRPr>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p:spPr>
        <p:txBody>
          <a:bodyPr/>
          <a:lstStyle/>
          <a:p>
            <a:pPr eaLnBrk="1" hangingPunct="1"/>
            <a:endParaRPr lang="en-GB" smtClean="0">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8"/>
          <p:cNvSpPr>
            <a:spLocks noGrp="1" noChangeArrowheads="1"/>
          </p:cNvSpPr>
          <p:nvPr>
            <p:ph type="sldNum" sz="quarter" idx="10"/>
          </p:nvPr>
        </p:nvSpPr>
        <p:spPr>
          <a:ln/>
        </p:spPr>
        <p:txBody>
          <a:bodyPr/>
          <a:lstStyle>
            <a:lvl1pPr>
              <a:defRPr/>
            </a:lvl1pPr>
          </a:lstStyle>
          <a:p>
            <a:pPr>
              <a:defRPr/>
            </a:pPr>
            <a:fld id="{240E7C1E-10B9-4B57-8B64-13281EE7A058}"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5338" y="4994275"/>
            <a:ext cx="8548687" cy="1544638"/>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95338" y="3294063"/>
            <a:ext cx="8548687" cy="1700212"/>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38"/>
          <p:cNvSpPr>
            <a:spLocks noGrp="1" noChangeArrowheads="1"/>
          </p:cNvSpPr>
          <p:nvPr>
            <p:ph type="sldNum" sz="quarter" idx="10"/>
          </p:nvPr>
        </p:nvSpPr>
        <p:spPr>
          <a:ln/>
        </p:spPr>
        <p:txBody>
          <a:bodyPr/>
          <a:lstStyle>
            <a:lvl1pPr>
              <a:defRPr/>
            </a:lvl1pPr>
          </a:lstStyle>
          <a:p>
            <a:pPr>
              <a:defRPr/>
            </a:pPr>
            <a:fld id="{05143B88-07C6-4E01-BF54-526415DAD2A0}"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98463" y="1581150"/>
            <a:ext cx="4071937" cy="5030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2800" y="1581150"/>
            <a:ext cx="4073525" cy="5030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38"/>
          <p:cNvSpPr>
            <a:spLocks noGrp="1" noChangeArrowheads="1"/>
          </p:cNvSpPr>
          <p:nvPr>
            <p:ph type="sldNum" sz="quarter" idx="10"/>
          </p:nvPr>
        </p:nvSpPr>
        <p:spPr>
          <a:ln/>
        </p:spPr>
        <p:txBody>
          <a:bodyPr/>
          <a:lstStyle>
            <a:lvl1pPr>
              <a:defRPr/>
            </a:lvl1pPr>
          </a:lstStyle>
          <a:p>
            <a:pPr>
              <a:defRPr/>
            </a:pPr>
            <a:fld id="{BC5D4444-6742-4C2F-8E07-EC2F46011980}"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3238" y="311150"/>
            <a:ext cx="9051925" cy="12954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03238" y="1739900"/>
            <a:ext cx="4443412" cy="72548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03238" y="2465388"/>
            <a:ext cx="4443412" cy="447833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10163" y="1739900"/>
            <a:ext cx="4445000" cy="72548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10163" y="2465388"/>
            <a:ext cx="4445000" cy="447833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38"/>
          <p:cNvSpPr>
            <a:spLocks noGrp="1" noChangeArrowheads="1"/>
          </p:cNvSpPr>
          <p:nvPr>
            <p:ph type="sldNum" sz="quarter" idx="10"/>
          </p:nvPr>
        </p:nvSpPr>
        <p:spPr>
          <a:ln/>
        </p:spPr>
        <p:txBody>
          <a:bodyPr/>
          <a:lstStyle>
            <a:lvl1pPr>
              <a:defRPr/>
            </a:lvl1pPr>
          </a:lstStyle>
          <a:p>
            <a:pPr>
              <a:defRPr/>
            </a:pPr>
            <a:fld id="{C51C0808-7075-46EC-87DA-96B89E5A41B9}"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38"/>
          <p:cNvSpPr>
            <a:spLocks noGrp="1" noChangeArrowheads="1"/>
          </p:cNvSpPr>
          <p:nvPr>
            <p:ph type="sldNum" sz="quarter" idx="10"/>
          </p:nvPr>
        </p:nvSpPr>
        <p:spPr>
          <a:ln/>
        </p:spPr>
        <p:txBody>
          <a:bodyPr/>
          <a:lstStyle>
            <a:lvl1pPr>
              <a:defRPr/>
            </a:lvl1pPr>
          </a:lstStyle>
          <a:p>
            <a:pPr>
              <a:defRPr/>
            </a:pPr>
            <a:fld id="{ED117124-9B5F-4FC7-B13F-8EDF3D0FE721}"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8"/>
          <p:cNvSpPr>
            <a:spLocks noGrp="1" noChangeArrowheads="1"/>
          </p:cNvSpPr>
          <p:nvPr>
            <p:ph type="sldNum" sz="quarter" idx="10"/>
          </p:nvPr>
        </p:nvSpPr>
        <p:spPr>
          <a:ln/>
        </p:spPr>
        <p:txBody>
          <a:bodyPr/>
          <a:lstStyle>
            <a:lvl1pPr>
              <a:defRPr/>
            </a:lvl1pPr>
          </a:lstStyle>
          <a:p>
            <a:pPr>
              <a:defRPr/>
            </a:pPr>
            <a:fld id="{B9EACA22-343F-45AD-B6A4-4586DBB30B14}"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238" y="309563"/>
            <a:ext cx="3308350" cy="1317625"/>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932238" y="309563"/>
            <a:ext cx="5622925" cy="66341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03238" y="1627188"/>
            <a:ext cx="3308350" cy="531653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8"/>
          <p:cNvSpPr>
            <a:spLocks noGrp="1" noChangeArrowheads="1"/>
          </p:cNvSpPr>
          <p:nvPr>
            <p:ph type="sldNum" sz="quarter" idx="10"/>
          </p:nvPr>
        </p:nvSpPr>
        <p:spPr>
          <a:ln/>
        </p:spPr>
        <p:txBody>
          <a:bodyPr/>
          <a:lstStyle>
            <a:lvl1pPr>
              <a:defRPr/>
            </a:lvl1pPr>
          </a:lstStyle>
          <a:p>
            <a:pPr>
              <a:defRPr/>
            </a:pPr>
            <a:fld id="{A2DDADA7-02C9-42C1-BEB7-C8796982CE84}"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1675" y="5440363"/>
            <a:ext cx="6035675" cy="642937"/>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71675" y="693738"/>
            <a:ext cx="6035675" cy="46640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71675" y="6083300"/>
            <a:ext cx="6035675" cy="91122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8"/>
          <p:cNvSpPr>
            <a:spLocks noGrp="1" noChangeArrowheads="1"/>
          </p:cNvSpPr>
          <p:nvPr>
            <p:ph type="sldNum" sz="quarter" idx="10"/>
          </p:nvPr>
        </p:nvSpPr>
        <p:spPr>
          <a:ln/>
        </p:spPr>
        <p:txBody>
          <a:bodyPr/>
          <a:lstStyle>
            <a:lvl1pPr>
              <a:defRPr/>
            </a:lvl1pPr>
          </a:lstStyle>
          <a:p>
            <a:pPr>
              <a:defRPr/>
            </a:pPr>
            <a:fld id="{82E3DD50-29F6-4F08-8DB0-6A88B6D69B99}"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8"/>
          <p:cNvSpPr>
            <a:spLocks noGrp="1" noChangeArrowheads="1"/>
          </p:cNvSpPr>
          <p:nvPr>
            <p:ph type="sldNum" sz="quarter" idx="10"/>
          </p:nvPr>
        </p:nvSpPr>
        <p:spPr>
          <a:ln/>
        </p:spPr>
        <p:txBody>
          <a:bodyPr/>
          <a:lstStyle>
            <a:lvl1pPr>
              <a:defRPr/>
            </a:lvl1pPr>
          </a:lstStyle>
          <a:p>
            <a:pPr>
              <a:defRPr/>
            </a:pPr>
            <a:fld id="{9BD3D37E-594A-43E0-B184-E330C204728F}"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65988" y="455613"/>
            <a:ext cx="2289175" cy="61563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93700" y="455613"/>
            <a:ext cx="6719888" cy="61563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8"/>
          <p:cNvSpPr>
            <a:spLocks noGrp="1" noChangeArrowheads="1"/>
          </p:cNvSpPr>
          <p:nvPr>
            <p:ph type="sldNum" sz="quarter" idx="10"/>
          </p:nvPr>
        </p:nvSpPr>
        <p:spPr>
          <a:ln/>
        </p:spPr>
        <p:txBody>
          <a:bodyPr/>
          <a:lstStyle>
            <a:lvl1pPr>
              <a:defRPr/>
            </a:lvl1pPr>
          </a:lstStyle>
          <a:p>
            <a:pPr>
              <a:defRPr/>
            </a:pPr>
            <a:fld id="{020AF02B-F214-40BD-848F-2E0D70489644}"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393700" y="455613"/>
            <a:ext cx="9161463" cy="61563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38"/>
          <p:cNvSpPr>
            <a:spLocks noGrp="1" noChangeArrowheads="1"/>
          </p:cNvSpPr>
          <p:nvPr>
            <p:ph type="sldNum" sz="quarter" idx="10"/>
          </p:nvPr>
        </p:nvSpPr>
        <p:spPr>
          <a:ln/>
        </p:spPr>
        <p:txBody>
          <a:bodyPr/>
          <a:lstStyle>
            <a:lvl1pPr>
              <a:defRPr/>
            </a:lvl1pPr>
          </a:lstStyle>
          <a:p>
            <a:pPr>
              <a:defRPr/>
            </a:pPr>
            <a:fld id="{90778D2A-3BC1-4069-80BD-02854F11E02F}"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393700" y="455613"/>
            <a:ext cx="9161463" cy="6731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98463" y="1581150"/>
            <a:ext cx="4071937" cy="50307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22800" y="1581150"/>
            <a:ext cx="4073525" cy="2438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22800" y="4171950"/>
            <a:ext cx="4073525" cy="2439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38"/>
          <p:cNvSpPr>
            <a:spLocks noGrp="1" noChangeArrowheads="1"/>
          </p:cNvSpPr>
          <p:nvPr>
            <p:ph type="sldNum" sz="quarter" idx="10"/>
          </p:nvPr>
        </p:nvSpPr>
        <p:spPr>
          <a:ln/>
        </p:spPr>
        <p:txBody>
          <a:bodyPr/>
          <a:lstStyle>
            <a:lvl1pPr>
              <a:defRPr/>
            </a:lvl1pPr>
          </a:lstStyle>
          <a:p>
            <a:pPr>
              <a:defRPr/>
            </a:pPr>
            <a:fld id="{65B1AB5A-05A4-4109-8471-1A18AB8C7760}"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393700" y="455613"/>
            <a:ext cx="9161463" cy="6731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398463" y="1581150"/>
            <a:ext cx="4071937" cy="2438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22800" y="1581150"/>
            <a:ext cx="4073525" cy="2438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398463" y="4171950"/>
            <a:ext cx="4071937" cy="2439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22800" y="4171950"/>
            <a:ext cx="4073525" cy="2439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38"/>
          <p:cNvSpPr>
            <a:spLocks noGrp="1" noChangeArrowheads="1"/>
          </p:cNvSpPr>
          <p:nvPr>
            <p:ph type="sldNum" sz="quarter" idx="10"/>
          </p:nvPr>
        </p:nvSpPr>
        <p:spPr>
          <a:ln/>
        </p:spPr>
        <p:txBody>
          <a:bodyPr/>
          <a:lstStyle>
            <a:lvl1pPr>
              <a:defRPr/>
            </a:lvl1pPr>
          </a:lstStyle>
          <a:p>
            <a:pPr>
              <a:defRPr/>
            </a:pPr>
            <a:fld id="{33B692D1-2779-4B62-8B60-2EDFB146F1BB}"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393700" y="455613"/>
            <a:ext cx="9161463" cy="6731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398463" y="1581150"/>
            <a:ext cx="4071937" cy="50307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22800" y="1581150"/>
            <a:ext cx="4073525" cy="2438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22800" y="4171950"/>
            <a:ext cx="4073525" cy="2439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38"/>
          <p:cNvSpPr>
            <a:spLocks noGrp="1" noChangeArrowheads="1"/>
          </p:cNvSpPr>
          <p:nvPr>
            <p:ph type="sldNum" sz="quarter" idx="10"/>
          </p:nvPr>
        </p:nvSpPr>
        <p:spPr>
          <a:ln/>
        </p:spPr>
        <p:txBody>
          <a:bodyPr/>
          <a:lstStyle>
            <a:lvl1pPr>
              <a:defRPr/>
            </a:lvl1pPr>
          </a:lstStyle>
          <a:p>
            <a:pPr>
              <a:defRPr/>
            </a:pPr>
            <a:fld id="{25C91420-3E97-4E2A-9B3A-9289F2BF1474}" type="slidenum">
              <a:rPr lang="en-US"/>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93700" y="455613"/>
            <a:ext cx="9161463" cy="6731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98463" y="1581150"/>
            <a:ext cx="4071937" cy="50307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2800" y="1581150"/>
            <a:ext cx="4073525" cy="50307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38"/>
          <p:cNvSpPr>
            <a:spLocks noGrp="1" noChangeArrowheads="1"/>
          </p:cNvSpPr>
          <p:nvPr>
            <p:ph type="sldNum" sz="quarter" idx="10"/>
          </p:nvPr>
        </p:nvSpPr>
        <p:spPr>
          <a:ln/>
        </p:spPr>
        <p:txBody>
          <a:bodyPr/>
          <a:lstStyle>
            <a:lvl1pPr>
              <a:defRPr/>
            </a:lvl1pPr>
          </a:lstStyle>
          <a:p>
            <a:pPr>
              <a:defRPr/>
            </a:pPr>
            <a:fld id="{48B9D75D-3BD6-4479-B858-894B9A61DC3F}" type="slidenum">
              <a:rPr lang="en-US"/>
              <a:pPr>
                <a:defRPr/>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4063" y="2414588"/>
            <a:ext cx="8550275" cy="1665287"/>
          </a:xfrm>
        </p:spPr>
        <p:txBody>
          <a:bodyPr lIns="0" tIns="0" rIns="0" bIns="0"/>
          <a:lstStyle>
            <a:lvl1pPr marL="457200" indent="-45720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216152" y="4403725"/>
            <a:ext cx="7042150" cy="1987550"/>
          </a:xfrm>
        </p:spPr>
        <p:txBody>
          <a:bodyPr lIns="0" tIns="0" rIns="0" bIns="0"/>
          <a:lstStyle>
            <a:lvl1pPr marL="228600" indent="-228600" algn="l">
              <a:spcBef>
                <a:spcPts val="0"/>
              </a:spcBef>
              <a:spcAft>
                <a:spcPts val="1200"/>
              </a:spcAft>
              <a:buClr>
                <a:srgbClr val="FF6600"/>
              </a:buClr>
              <a:buSzPct val="80000"/>
              <a:buFont typeface="Wingdings" pitchFamily="2" charset="2"/>
              <a:buChar char="n"/>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smtClean="0"/>
              <a:t>Click to edit Master subtitle style</a:t>
            </a:r>
            <a:endParaRPr lang="en-US" dirty="0"/>
          </a:p>
        </p:txBody>
      </p:sp>
      <p:sp>
        <p:nvSpPr>
          <p:cNvPr id="4" name="Rectangle 38"/>
          <p:cNvSpPr>
            <a:spLocks noGrp="1" noChangeArrowheads="1"/>
          </p:cNvSpPr>
          <p:nvPr>
            <p:ph type="sldNum" sz="quarter" idx="10"/>
          </p:nvPr>
        </p:nvSpPr>
        <p:spPr>
          <a:ln/>
        </p:spPr>
        <p:txBody>
          <a:bodyPr/>
          <a:lstStyle>
            <a:lvl1pPr>
              <a:defRPr/>
            </a:lvl1pPr>
          </a:lstStyle>
          <a:p>
            <a:pPr>
              <a:defRPr/>
            </a:pPr>
            <a:fld id="{D76971B6-BA76-4D70-8A7E-9EF0F73B45F0}" type="slidenum">
              <a:rPr lang="en-US"/>
              <a:pPr>
                <a:defRPr/>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31324" y="503767"/>
            <a:ext cx="9192260" cy="413808"/>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485458" y="1349376"/>
            <a:ext cx="9216708" cy="5386705"/>
          </a:xfrm>
        </p:spPr>
        <p:txBody>
          <a:bodyPr/>
          <a:lstStyle/>
          <a:p>
            <a:pPr lvl="0"/>
            <a:endParaRPr lang="en-US" noProof="0" smtClean="0"/>
          </a:p>
        </p:txBody>
      </p:sp>
      <p:sp>
        <p:nvSpPr>
          <p:cNvPr id="4" name="Rectangle 38"/>
          <p:cNvSpPr>
            <a:spLocks noGrp="1" noChangeArrowheads="1"/>
          </p:cNvSpPr>
          <p:nvPr>
            <p:ph type="sldNum" sz="quarter" idx="10"/>
          </p:nvPr>
        </p:nvSpPr>
        <p:spPr>
          <a:xfrm>
            <a:off x="4625975" y="7270750"/>
            <a:ext cx="838200" cy="258763"/>
          </a:xfrm>
          <a:ln/>
        </p:spPr>
        <p:txBody>
          <a:bodyPr/>
          <a:lstStyle>
            <a:lvl1pPr>
              <a:defRPr/>
            </a:lvl1pPr>
          </a:lstStyle>
          <a:p>
            <a:pPr>
              <a:defRPr/>
            </a:pPr>
            <a:fld id="{48B9D75D-3BD6-4479-B858-894B9A61DC3F}"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36"/>
          <p:cNvSpPr>
            <a:spLocks noGrp="1" noChangeArrowheads="1"/>
          </p:cNvSpPr>
          <p:nvPr>
            <p:ph type="title"/>
          </p:nvPr>
        </p:nvSpPr>
        <p:spPr bwMode="auto">
          <a:xfrm>
            <a:off x="393700" y="455613"/>
            <a:ext cx="9161463" cy="673100"/>
          </a:xfrm>
          <a:prstGeom prst="rect">
            <a:avLst/>
          </a:prstGeom>
          <a:noFill/>
          <a:ln w="9525">
            <a:noFill/>
            <a:miter lim="800000"/>
            <a:headEnd/>
            <a:tailEnd/>
          </a:ln>
        </p:spPr>
        <p:txBody>
          <a:bodyPr vert="horz" wrap="square" lIns="101867" tIns="50933" rIns="101867" bIns="50933" numCol="1" anchor="b" anchorCtr="0" compatLnSpc="1">
            <a:prstTxWarp prst="textNoShape">
              <a:avLst/>
            </a:prstTxWarp>
          </a:bodyPr>
          <a:lstStyle/>
          <a:p>
            <a:pPr lvl="0"/>
            <a:r>
              <a:rPr lang="en-US" smtClean="0"/>
              <a:t>Click to edit Master title style</a:t>
            </a:r>
          </a:p>
        </p:txBody>
      </p:sp>
      <p:sp>
        <p:nvSpPr>
          <p:cNvPr id="2051" name="Rectangle 37"/>
          <p:cNvSpPr>
            <a:spLocks noGrp="1" noChangeArrowheads="1"/>
          </p:cNvSpPr>
          <p:nvPr>
            <p:ph type="body" idx="1"/>
          </p:nvPr>
        </p:nvSpPr>
        <p:spPr bwMode="auto">
          <a:xfrm>
            <a:off x="398463" y="1581150"/>
            <a:ext cx="8297862" cy="5030788"/>
          </a:xfrm>
          <a:prstGeom prst="rect">
            <a:avLst/>
          </a:prstGeom>
          <a:noFill/>
          <a:ln w="9525">
            <a:noFill/>
            <a:miter lim="800000"/>
            <a:headEnd/>
            <a:tailEnd/>
          </a:ln>
        </p:spPr>
        <p:txBody>
          <a:bodyPr vert="horz" wrap="square" lIns="101867" tIns="50933" rIns="101867" bIns="50933"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38982" name="Rectangle 38"/>
          <p:cNvSpPr>
            <a:spLocks noGrp="1" noChangeArrowheads="1"/>
          </p:cNvSpPr>
          <p:nvPr>
            <p:ph type="sldNum" sz="quarter" idx="4"/>
          </p:nvPr>
        </p:nvSpPr>
        <p:spPr bwMode="auto">
          <a:xfrm>
            <a:off x="4625975" y="7270750"/>
            <a:ext cx="838200" cy="258763"/>
          </a:xfrm>
          <a:prstGeom prst="rect">
            <a:avLst/>
          </a:prstGeom>
          <a:noFill/>
          <a:ln w="9525">
            <a:noFill/>
            <a:miter lim="800000"/>
            <a:headEnd/>
            <a:tailEnd/>
          </a:ln>
          <a:effectLst/>
        </p:spPr>
        <p:txBody>
          <a:bodyPr vert="horz" wrap="square" lIns="101882" tIns="50941" rIns="101882" bIns="50941" numCol="1" anchor="t" anchorCtr="0" compatLnSpc="1">
            <a:prstTxWarp prst="textNoShape">
              <a:avLst/>
            </a:prstTxWarp>
          </a:bodyPr>
          <a:lstStyle>
            <a:lvl1pPr algn="ctr">
              <a:lnSpc>
                <a:spcPct val="100000"/>
              </a:lnSpc>
              <a:defRPr sz="1100" b="0"/>
            </a:lvl1pPr>
          </a:lstStyle>
          <a:p>
            <a:pPr>
              <a:defRPr/>
            </a:pPr>
            <a:fld id="{692CAA5A-25F4-4034-953F-C9B1002BCBF0}" type="slidenum">
              <a:rPr lang="en-US"/>
              <a:pPr>
                <a:defRPr/>
              </a:pPr>
              <a:t>‹#›</a:t>
            </a:fld>
            <a:endParaRPr lang="en-US"/>
          </a:p>
        </p:txBody>
      </p:sp>
      <p:grpSp>
        <p:nvGrpSpPr>
          <p:cNvPr id="2054" name="Group 47"/>
          <p:cNvGrpSpPr>
            <a:grpSpLocks/>
          </p:cNvGrpSpPr>
          <p:nvPr userDrawn="1"/>
        </p:nvGrpSpPr>
        <p:grpSpPr bwMode="auto">
          <a:xfrm>
            <a:off x="317500" y="6864350"/>
            <a:ext cx="9420225" cy="349250"/>
            <a:chOff x="0" y="3889"/>
            <a:chExt cx="5580" cy="197"/>
          </a:xfrm>
        </p:grpSpPr>
        <p:pic>
          <p:nvPicPr>
            <p:cNvPr id="2059" name="Picture 48" descr="ing_logo"/>
            <p:cNvPicPr>
              <a:picLocks noChangeAspect="1" noChangeArrowheads="1"/>
            </p:cNvPicPr>
            <p:nvPr userDrawn="1"/>
          </p:nvPicPr>
          <p:blipFill>
            <a:blip r:embed="rId19" cstate="print"/>
            <a:srcRect/>
            <a:stretch>
              <a:fillRect/>
            </a:stretch>
          </p:blipFill>
          <p:spPr bwMode="auto">
            <a:xfrm>
              <a:off x="4993" y="3889"/>
              <a:ext cx="587" cy="156"/>
            </a:xfrm>
            <a:prstGeom prst="rect">
              <a:avLst/>
            </a:prstGeom>
            <a:noFill/>
            <a:ln w="9525">
              <a:noFill/>
              <a:miter lim="800000"/>
              <a:headEnd/>
              <a:tailEnd/>
            </a:ln>
          </p:spPr>
        </p:pic>
        <p:sp>
          <p:nvSpPr>
            <p:cNvPr id="338993" name="Line 49"/>
            <p:cNvSpPr>
              <a:spLocks noChangeShapeType="1"/>
            </p:cNvSpPr>
            <p:nvPr userDrawn="1"/>
          </p:nvSpPr>
          <p:spPr bwMode="gray">
            <a:xfrm>
              <a:off x="0" y="4086"/>
              <a:ext cx="5574" cy="0"/>
            </a:xfrm>
            <a:prstGeom prst="line">
              <a:avLst/>
            </a:prstGeom>
            <a:noFill/>
            <a:ln w="38100">
              <a:solidFill>
                <a:srgbClr val="FF6600"/>
              </a:solidFill>
              <a:round/>
              <a:headEnd/>
              <a:tailEnd/>
            </a:ln>
            <a:effectLst/>
          </p:spPr>
          <p:txBody>
            <a:bodyPr/>
            <a:lstStyle/>
            <a:p>
              <a:pPr algn="ctr">
                <a:lnSpc>
                  <a:spcPct val="110000"/>
                </a:lnSpc>
                <a:defRPr/>
              </a:pPr>
              <a:endParaRPr lang="en-US" b="0"/>
            </a:p>
          </p:txBody>
        </p:sp>
      </p:grpSp>
      <p:sp>
        <p:nvSpPr>
          <p:cNvPr id="338994" name="Rectangle 50"/>
          <p:cNvSpPr>
            <a:spLocks noChangeArrowheads="1"/>
          </p:cNvSpPr>
          <p:nvPr userDrawn="1"/>
        </p:nvSpPr>
        <p:spPr bwMode="auto">
          <a:xfrm>
            <a:off x="317500" y="1247775"/>
            <a:ext cx="9413875" cy="49213"/>
          </a:xfrm>
          <a:prstGeom prst="rect">
            <a:avLst/>
          </a:prstGeom>
          <a:solidFill>
            <a:srgbClr val="B4C3E2"/>
          </a:solidFill>
          <a:ln w="9525">
            <a:noFill/>
            <a:miter lim="800000"/>
            <a:headEnd/>
            <a:tailEnd/>
          </a:ln>
          <a:effectLst/>
        </p:spPr>
        <p:txBody>
          <a:bodyPr wrap="none" anchor="ctr"/>
          <a:lstStyle/>
          <a:p>
            <a:pPr algn="ctr">
              <a:lnSpc>
                <a:spcPct val="110000"/>
              </a:lnSpc>
              <a:defRPr/>
            </a:pPr>
            <a:endParaRPr lang="en-US" b="0"/>
          </a:p>
        </p:txBody>
      </p:sp>
      <p:sp>
        <p:nvSpPr>
          <p:cNvPr id="338995" name="Rectangle 51"/>
          <p:cNvSpPr>
            <a:spLocks noChangeArrowheads="1"/>
          </p:cNvSpPr>
          <p:nvPr userDrawn="1"/>
        </p:nvSpPr>
        <p:spPr bwMode="auto">
          <a:xfrm>
            <a:off x="317500" y="1125538"/>
            <a:ext cx="9415463" cy="122237"/>
          </a:xfrm>
          <a:prstGeom prst="rect">
            <a:avLst/>
          </a:prstGeom>
          <a:solidFill>
            <a:srgbClr val="FF6600"/>
          </a:solidFill>
          <a:ln w="9525" algn="ctr">
            <a:noFill/>
            <a:miter lim="800000"/>
            <a:headEnd/>
            <a:tailEnd/>
          </a:ln>
          <a:effectLst/>
        </p:spPr>
        <p:txBody>
          <a:bodyPr anchor="ctr">
            <a:spAutoFit/>
          </a:bodyPr>
          <a:lstStyle/>
          <a:p>
            <a:pPr algn="ctr">
              <a:lnSpc>
                <a:spcPct val="110000"/>
              </a:lnSpc>
              <a:defRPr/>
            </a:pPr>
            <a:endParaRPr lang="en-US" b="0"/>
          </a:p>
        </p:txBody>
      </p:sp>
      <p:pic>
        <p:nvPicPr>
          <p:cNvPr id="2057" name="Picture 52" descr="IIM"/>
          <p:cNvPicPr>
            <a:picLocks noChangeAspect="1" noChangeArrowheads="1"/>
          </p:cNvPicPr>
          <p:nvPr userDrawn="1"/>
        </p:nvPicPr>
        <p:blipFill>
          <a:blip r:embed="rId20" cstate="print"/>
          <a:srcRect t="65192"/>
          <a:stretch>
            <a:fillRect/>
          </a:stretch>
        </p:blipFill>
        <p:spPr bwMode="auto">
          <a:xfrm>
            <a:off x="360363" y="6937375"/>
            <a:ext cx="2052637" cy="173038"/>
          </a:xfrm>
          <a:prstGeom prst="rect">
            <a:avLst/>
          </a:prstGeom>
          <a:noFill/>
          <a:ln w="9525">
            <a:noFill/>
            <a:miter lim="800000"/>
            <a:headEnd/>
            <a:tailEnd/>
          </a:ln>
        </p:spPr>
      </p:pic>
      <p:sp>
        <p:nvSpPr>
          <p:cNvPr id="339032" name="Rectangle 88"/>
          <p:cNvSpPr>
            <a:spLocks noChangeArrowheads="1"/>
          </p:cNvSpPr>
          <p:nvPr userDrawn="1"/>
        </p:nvSpPr>
        <p:spPr bwMode="auto">
          <a:xfrm>
            <a:off x="268288" y="7202488"/>
            <a:ext cx="5029200" cy="396875"/>
          </a:xfrm>
          <a:prstGeom prst="rect">
            <a:avLst/>
          </a:prstGeom>
          <a:noFill/>
          <a:ln w="9525" algn="ctr">
            <a:noFill/>
            <a:miter lim="800000"/>
            <a:headEnd/>
            <a:tailEnd/>
          </a:ln>
          <a:effectLst/>
        </p:spPr>
        <p:txBody>
          <a:bodyPr>
            <a:spAutoFit/>
          </a:bodyPr>
          <a:lstStyle/>
          <a:p>
            <a:pPr defTabSz="1019175">
              <a:defRPr/>
            </a:pPr>
            <a:r>
              <a:rPr lang="en-US" sz="1000" b="0" dirty="0">
                <a:solidFill>
                  <a:schemeClr val="tx2"/>
                </a:solidFill>
              </a:rPr>
              <a:t>For financial professional use only.  </a:t>
            </a:r>
          </a:p>
          <a:p>
            <a:pPr defTabSz="1019175">
              <a:defRPr/>
            </a:pPr>
            <a:r>
              <a:rPr lang="en-US" sz="1000" b="0" dirty="0">
                <a:solidFill>
                  <a:schemeClr val="tx2"/>
                </a:solidFill>
              </a:rPr>
              <a:t>Not for inspection by, distribution or quotation to, the general public.</a:t>
            </a:r>
          </a:p>
        </p:txBody>
      </p:sp>
    </p:spTree>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 id="2147483663" r:id="rId12"/>
    <p:sldLayoutId id="2147483664" r:id="rId13"/>
    <p:sldLayoutId id="2147483665" r:id="rId14"/>
    <p:sldLayoutId id="2147483666" r:id="rId15"/>
    <p:sldLayoutId id="2147483667" r:id="rId16"/>
    <p:sldLayoutId id="2147483668" r:id="rId17"/>
  </p:sldLayoutIdLst>
  <p:timing>
    <p:tnLst>
      <p:par>
        <p:cTn id="1" dur="indefinite" restart="never" nodeType="tmRoot"/>
      </p:par>
    </p:tnLst>
  </p:timing>
  <p:hf hdr="0" ftr="0" dt="0"/>
  <p:txStyles>
    <p:titleStyle>
      <a:lvl1pPr algn="l" defTabSz="1019175" rtl="0" eaLnBrk="0" fontAlgn="base" hangingPunct="0">
        <a:lnSpc>
          <a:spcPct val="80000"/>
        </a:lnSpc>
        <a:spcBef>
          <a:spcPct val="0"/>
        </a:spcBef>
        <a:spcAft>
          <a:spcPct val="0"/>
        </a:spcAft>
        <a:defRPr sz="2800">
          <a:solidFill>
            <a:srgbClr val="000066"/>
          </a:solidFill>
          <a:latin typeface="+mj-lt"/>
          <a:ea typeface="+mj-ea"/>
          <a:cs typeface="+mj-cs"/>
        </a:defRPr>
      </a:lvl1pPr>
      <a:lvl2pPr algn="l" defTabSz="1019175" rtl="0" eaLnBrk="0" fontAlgn="base" hangingPunct="0">
        <a:lnSpc>
          <a:spcPct val="80000"/>
        </a:lnSpc>
        <a:spcBef>
          <a:spcPct val="0"/>
        </a:spcBef>
        <a:spcAft>
          <a:spcPct val="0"/>
        </a:spcAft>
        <a:defRPr sz="2800">
          <a:solidFill>
            <a:srgbClr val="000066"/>
          </a:solidFill>
          <a:latin typeface="Arial" charset="0"/>
        </a:defRPr>
      </a:lvl2pPr>
      <a:lvl3pPr algn="l" defTabSz="1019175" rtl="0" eaLnBrk="0" fontAlgn="base" hangingPunct="0">
        <a:lnSpc>
          <a:spcPct val="80000"/>
        </a:lnSpc>
        <a:spcBef>
          <a:spcPct val="0"/>
        </a:spcBef>
        <a:spcAft>
          <a:spcPct val="0"/>
        </a:spcAft>
        <a:defRPr sz="2800">
          <a:solidFill>
            <a:srgbClr val="000066"/>
          </a:solidFill>
          <a:latin typeface="Arial" charset="0"/>
        </a:defRPr>
      </a:lvl3pPr>
      <a:lvl4pPr algn="l" defTabSz="1019175" rtl="0" eaLnBrk="0" fontAlgn="base" hangingPunct="0">
        <a:lnSpc>
          <a:spcPct val="80000"/>
        </a:lnSpc>
        <a:spcBef>
          <a:spcPct val="0"/>
        </a:spcBef>
        <a:spcAft>
          <a:spcPct val="0"/>
        </a:spcAft>
        <a:defRPr sz="2800">
          <a:solidFill>
            <a:srgbClr val="000066"/>
          </a:solidFill>
          <a:latin typeface="Arial" charset="0"/>
        </a:defRPr>
      </a:lvl4pPr>
      <a:lvl5pPr algn="l" defTabSz="1019175" rtl="0" eaLnBrk="0" fontAlgn="base" hangingPunct="0">
        <a:lnSpc>
          <a:spcPct val="80000"/>
        </a:lnSpc>
        <a:spcBef>
          <a:spcPct val="0"/>
        </a:spcBef>
        <a:spcAft>
          <a:spcPct val="0"/>
        </a:spcAft>
        <a:defRPr sz="2800">
          <a:solidFill>
            <a:srgbClr val="000066"/>
          </a:solidFill>
          <a:latin typeface="Arial" charset="0"/>
        </a:defRPr>
      </a:lvl5pPr>
      <a:lvl6pPr marL="457200" algn="l" defTabSz="1019175" rtl="0" fontAlgn="base">
        <a:lnSpc>
          <a:spcPct val="80000"/>
        </a:lnSpc>
        <a:spcBef>
          <a:spcPct val="0"/>
        </a:spcBef>
        <a:spcAft>
          <a:spcPct val="0"/>
        </a:spcAft>
        <a:defRPr sz="2400">
          <a:solidFill>
            <a:srgbClr val="000066"/>
          </a:solidFill>
          <a:latin typeface="Arial" charset="0"/>
        </a:defRPr>
      </a:lvl6pPr>
      <a:lvl7pPr marL="914400" algn="l" defTabSz="1019175" rtl="0" fontAlgn="base">
        <a:lnSpc>
          <a:spcPct val="80000"/>
        </a:lnSpc>
        <a:spcBef>
          <a:spcPct val="0"/>
        </a:spcBef>
        <a:spcAft>
          <a:spcPct val="0"/>
        </a:spcAft>
        <a:defRPr sz="2400">
          <a:solidFill>
            <a:srgbClr val="000066"/>
          </a:solidFill>
          <a:latin typeface="Arial" charset="0"/>
        </a:defRPr>
      </a:lvl7pPr>
      <a:lvl8pPr marL="1371600" algn="l" defTabSz="1019175" rtl="0" fontAlgn="base">
        <a:lnSpc>
          <a:spcPct val="80000"/>
        </a:lnSpc>
        <a:spcBef>
          <a:spcPct val="0"/>
        </a:spcBef>
        <a:spcAft>
          <a:spcPct val="0"/>
        </a:spcAft>
        <a:defRPr sz="2400">
          <a:solidFill>
            <a:srgbClr val="000066"/>
          </a:solidFill>
          <a:latin typeface="Arial" charset="0"/>
        </a:defRPr>
      </a:lvl8pPr>
      <a:lvl9pPr marL="1828800" algn="l" defTabSz="1019175" rtl="0" fontAlgn="base">
        <a:lnSpc>
          <a:spcPct val="80000"/>
        </a:lnSpc>
        <a:spcBef>
          <a:spcPct val="0"/>
        </a:spcBef>
        <a:spcAft>
          <a:spcPct val="0"/>
        </a:spcAft>
        <a:defRPr sz="2400">
          <a:solidFill>
            <a:srgbClr val="000066"/>
          </a:solidFill>
          <a:latin typeface="Arial" charset="0"/>
        </a:defRPr>
      </a:lvl9pPr>
    </p:titleStyle>
    <p:bodyStyle>
      <a:lvl1pPr marL="342900" indent="-342900" algn="l" defTabSz="1019175" rtl="0" eaLnBrk="0" fontAlgn="base" hangingPunct="0">
        <a:spcBef>
          <a:spcPct val="100000"/>
        </a:spcBef>
        <a:spcAft>
          <a:spcPct val="25000"/>
        </a:spcAft>
        <a:defRPr>
          <a:solidFill>
            <a:srgbClr val="000066"/>
          </a:solidFill>
          <a:latin typeface="+mn-lt"/>
          <a:ea typeface="+mn-ea"/>
          <a:cs typeface="+mn-cs"/>
        </a:defRPr>
      </a:lvl1pPr>
      <a:lvl2pPr marL="254000" indent="-252413" algn="l" defTabSz="1019175" rtl="0" eaLnBrk="0" fontAlgn="base" hangingPunct="0">
        <a:spcBef>
          <a:spcPct val="50000"/>
        </a:spcBef>
        <a:spcAft>
          <a:spcPct val="25000"/>
        </a:spcAft>
        <a:buClr>
          <a:schemeClr val="accent2"/>
        </a:buClr>
        <a:buSzPct val="80000"/>
        <a:buFont typeface="Wingdings" pitchFamily="2" charset="2"/>
        <a:buChar char="n"/>
        <a:defRPr>
          <a:solidFill>
            <a:srgbClr val="000000"/>
          </a:solidFill>
          <a:latin typeface="+mn-lt"/>
        </a:defRPr>
      </a:lvl2pPr>
      <a:lvl3pPr marL="511175" indent="-255588" algn="l" defTabSz="1019175" rtl="0" eaLnBrk="0" fontAlgn="base" hangingPunct="0">
        <a:spcBef>
          <a:spcPct val="20000"/>
        </a:spcBef>
        <a:spcAft>
          <a:spcPct val="20000"/>
        </a:spcAft>
        <a:buClr>
          <a:srgbClr val="000096"/>
        </a:buClr>
        <a:buFont typeface="Arial" charset="0"/>
        <a:buChar char="–"/>
        <a:defRPr>
          <a:solidFill>
            <a:srgbClr val="000000"/>
          </a:solidFill>
          <a:latin typeface="+mn-lt"/>
        </a:defRPr>
      </a:lvl3pPr>
      <a:lvl4pPr marL="766763" indent="-254000" algn="l" defTabSz="1019175" rtl="0" eaLnBrk="0" fontAlgn="base" hangingPunct="0">
        <a:spcBef>
          <a:spcPct val="20000"/>
        </a:spcBef>
        <a:spcAft>
          <a:spcPct val="20000"/>
        </a:spcAft>
        <a:buClr>
          <a:schemeClr val="tx2"/>
        </a:buClr>
        <a:buSzPct val="105000"/>
        <a:buFont typeface="Wingdings" pitchFamily="2" charset="2"/>
        <a:buChar char="§"/>
        <a:defRPr>
          <a:solidFill>
            <a:srgbClr val="000000"/>
          </a:solidFill>
          <a:latin typeface="+mn-lt"/>
        </a:defRPr>
      </a:lvl4pPr>
      <a:lvl5pPr marL="1022350" indent="-252413" algn="l" defTabSz="1019175" rtl="0" eaLnBrk="0" fontAlgn="base" hangingPunct="0">
        <a:spcBef>
          <a:spcPct val="20000"/>
        </a:spcBef>
        <a:spcAft>
          <a:spcPct val="20000"/>
        </a:spcAft>
        <a:buClr>
          <a:srgbClr val="6666A3"/>
        </a:buClr>
        <a:buSzPct val="105000"/>
        <a:buFont typeface="Wingdings" pitchFamily="2" charset="2"/>
        <a:buChar char="§"/>
        <a:defRPr>
          <a:solidFill>
            <a:srgbClr val="000000"/>
          </a:solidFill>
          <a:latin typeface="+mn-lt"/>
        </a:defRPr>
      </a:lvl5pPr>
      <a:lvl6pPr marL="1479550" indent="-252413" algn="l" defTabSz="1019175" rtl="0" fontAlgn="base">
        <a:spcBef>
          <a:spcPct val="20000"/>
        </a:spcBef>
        <a:spcAft>
          <a:spcPct val="20000"/>
        </a:spcAft>
        <a:buClr>
          <a:srgbClr val="6666A3"/>
        </a:buClr>
        <a:buSzPct val="105000"/>
        <a:buFont typeface="Wingdings" pitchFamily="2" charset="2"/>
        <a:buChar char="§"/>
        <a:defRPr sz="1400">
          <a:solidFill>
            <a:srgbClr val="000000"/>
          </a:solidFill>
          <a:latin typeface="+mn-lt"/>
        </a:defRPr>
      </a:lvl6pPr>
      <a:lvl7pPr marL="1936750" indent="-252413" algn="l" defTabSz="1019175" rtl="0" fontAlgn="base">
        <a:spcBef>
          <a:spcPct val="20000"/>
        </a:spcBef>
        <a:spcAft>
          <a:spcPct val="20000"/>
        </a:spcAft>
        <a:buClr>
          <a:srgbClr val="6666A3"/>
        </a:buClr>
        <a:buSzPct val="105000"/>
        <a:buFont typeface="Wingdings" pitchFamily="2" charset="2"/>
        <a:buChar char="§"/>
        <a:defRPr sz="1400">
          <a:solidFill>
            <a:srgbClr val="000000"/>
          </a:solidFill>
          <a:latin typeface="+mn-lt"/>
        </a:defRPr>
      </a:lvl7pPr>
      <a:lvl8pPr marL="2393950" indent="-252413" algn="l" defTabSz="1019175" rtl="0" fontAlgn="base">
        <a:spcBef>
          <a:spcPct val="20000"/>
        </a:spcBef>
        <a:spcAft>
          <a:spcPct val="20000"/>
        </a:spcAft>
        <a:buClr>
          <a:srgbClr val="6666A3"/>
        </a:buClr>
        <a:buSzPct val="105000"/>
        <a:buFont typeface="Wingdings" pitchFamily="2" charset="2"/>
        <a:buChar char="§"/>
        <a:defRPr sz="1400">
          <a:solidFill>
            <a:srgbClr val="000000"/>
          </a:solidFill>
          <a:latin typeface="+mn-lt"/>
        </a:defRPr>
      </a:lvl8pPr>
      <a:lvl9pPr marL="2851150" indent="-252413" algn="l" defTabSz="1019175" rtl="0" fontAlgn="base">
        <a:spcBef>
          <a:spcPct val="20000"/>
        </a:spcBef>
        <a:spcAft>
          <a:spcPct val="20000"/>
        </a:spcAft>
        <a:buClr>
          <a:srgbClr val="6666A3"/>
        </a:buClr>
        <a:buSzPct val="105000"/>
        <a:buFont typeface="Wingdings" pitchFamily="2" charset="2"/>
        <a:buChar char="§"/>
        <a:defRPr sz="1400">
          <a:solidFill>
            <a:srgbClr val="0000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5.xml"/><Relationship Id="rId1" Type="http://schemas.openxmlformats.org/officeDocument/2006/relationships/vmlDrawing" Target="../drawings/vmlDrawing1.v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vmlDrawing" Target="../drawings/vmlDrawing2.vml"/><Relationship Id="rId4" Type="http://schemas.openxmlformats.org/officeDocument/2006/relationships/image" Target="../media/image6.wmf"/></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xml"/><Relationship Id="rId1" Type="http://schemas.openxmlformats.org/officeDocument/2006/relationships/vmlDrawing" Target="../drawings/vmlDrawing3.v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xml"/><Relationship Id="rId1" Type="http://schemas.openxmlformats.org/officeDocument/2006/relationships/vmlDrawing" Target="../drawings/vmlDrawing4.v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5.xml"/><Relationship Id="rId1" Type="http://schemas.openxmlformats.org/officeDocument/2006/relationships/vmlDrawing" Target="../drawings/vmlDrawing5.vml"/><Relationship Id="rId4" Type="http://schemas.openxmlformats.org/officeDocument/2006/relationships/oleObject" Target="../embeddings/oleObject4.bin"/></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5.xml"/><Relationship Id="rId1" Type="http://schemas.openxmlformats.org/officeDocument/2006/relationships/vmlDrawing" Target="../drawings/vmlDrawing6.vml"/><Relationship Id="rId4" Type="http://schemas.openxmlformats.org/officeDocument/2006/relationships/oleObject" Target="../embeddings/oleObject5.bin"/></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5.xml"/><Relationship Id="rId1" Type="http://schemas.openxmlformats.org/officeDocument/2006/relationships/vmlDrawing" Target="../drawings/vmlDrawing7.vml"/><Relationship Id="rId4" Type="http://schemas.openxmlformats.org/officeDocument/2006/relationships/oleObject" Target="../embeddings/oleObject6.bin"/></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5.xml"/><Relationship Id="rId1" Type="http://schemas.openxmlformats.org/officeDocument/2006/relationships/vmlDrawing" Target="../drawings/vmlDrawing8.vml"/><Relationship Id="rId4" Type="http://schemas.openxmlformats.org/officeDocument/2006/relationships/oleObject" Target="../embeddings/oleObject7.bin"/></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5.xml"/><Relationship Id="rId1" Type="http://schemas.openxmlformats.org/officeDocument/2006/relationships/vmlDrawing" Target="../drawings/vmlDrawing9.vml"/><Relationship Id="rId4" Type="http://schemas.openxmlformats.org/officeDocument/2006/relationships/oleObject" Target="../embeddings/oleObject8.bin"/></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5.xml"/><Relationship Id="rId1" Type="http://schemas.openxmlformats.org/officeDocument/2006/relationships/vmlDrawing" Target="../drawings/vmlDrawing10.vml"/><Relationship Id="rId4" Type="http://schemas.openxmlformats.org/officeDocument/2006/relationships/oleObject" Target="../embeddings/oleObject9.bin"/></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5.xml"/><Relationship Id="rId1" Type="http://schemas.openxmlformats.org/officeDocument/2006/relationships/vmlDrawing" Target="../drawings/vmlDrawing11.vml"/><Relationship Id="rId4" Type="http://schemas.openxmlformats.org/officeDocument/2006/relationships/oleObject" Target="../embeddings/oleObject10.bin"/></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5.xml"/><Relationship Id="rId1" Type="http://schemas.openxmlformats.org/officeDocument/2006/relationships/vmlDrawing" Target="../drawings/vmlDrawing12.vml"/><Relationship Id="rId4" Type="http://schemas.openxmlformats.org/officeDocument/2006/relationships/oleObject" Target="../embeddings/oleObject11.bin"/></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5.xml"/><Relationship Id="rId1" Type="http://schemas.openxmlformats.org/officeDocument/2006/relationships/vmlDrawing" Target="../drawings/vmlDrawing13.vml"/><Relationship Id="rId4" Type="http://schemas.openxmlformats.org/officeDocument/2006/relationships/oleObject" Target="../embeddings/oleObject12.bin"/></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5.xml"/><Relationship Id="rId1" Type="http://schemas.openxmlformats.org/officeDocument/2006/relationships/vmlDrawing" Target="../drawings/vmlDrawing14.vml"/><Relationship Id="rId4" Type="http://schemas.openxmlformats.org/officeDocument/2006/relationships/oleObject" Target="../embeddings/oleObject13.bin"/></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5.xml"/><Relationship Id="rId1" Type="http://schemas.openxmlformats.org/officeDocument/2006/relationships/vmlDrawing" Target="../drawings/vmlDrawing15.v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5.xml"/><Relationship Id="rId1" Type="http://schemas.openxmlformats.org/officeDocument/2006/relationships/vmlDrawing" Target="../drawings/vmlDrawing16.vml"/></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5.xml"/><Relationship Id="rId1" Type="http://schemas.openxmlformats.org/officeDocument/2006/relationships/vmlDrawing" Target="../drawings/vmlDrawing17.vml"/></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5.xml"/><Relationship Id="rId1" Type="http://schemas.openxmlformats.org/officeDocument/2006/relationships/vmlDrawing" Target="../drawings/vmlDrawing18.vml"/></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5.xml"/><Relationship Id="rId1" Type="http://schemas.openxmlformats.org/officeDocument/2006/relationships/vmlDrawing" Target="../drawings/vmlDrawing19.vml"/></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5.xml"/><Relationship Id="rId1" Type="http://schemas.openxmlformats.org/officeDocument/2006/relationships/vmlDrawing" Target="../drawings/vmlDrawing20.vml"/></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5.xml"/><Relationship Id="rId1" Type="http://schemas.openxmlformats.org/officeDocument/2006/relationships/vmlDrawing" Target="../drawings/vmlDrawing21.vml"/></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5.xml"/><Relationship Id="rId1" Type="http://schemas.openxmlformats.org/officeDocument/2006/relationships/vmlDrawing" Target="../drawings/vmlDrawing22.v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vmlDrawing" Target="../drawings/vmlDrawing23.vml"/><Relationship Id="rId5" Type="http://schemas.openxmlformats.org/officeDocument/2006/relationships/image" Target="../media/image33.wmf"/><Relationship Id="rId4" Type="http://schemas.openxmlformats.org/officeDocument/2006/relationships/image" Target="../media/image32.wmf"/></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5.xml"/><Relationship Id="rId1" Type="http://schemas.openxmlformats.org/officeDocument/2006/relationships/vmlDrawing" Target="../drawings/vmlDrawing24.vml"/><Relationship Id="rId4" Type="http://schemas.openxmlformats.org/officeDocument/2006/relationships/chart" Target="../charts/chart1.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5.xml"/><Relationship Id="rId1" Type="http://schemas.openxmlformats.org/officeDocument/2006/relationships/vmlDrawing" Target="../drawings/vmlDrawing25.vml"/><Relationship Id="rId4" Type="http://schemas.openxmlformats.org/officeDocument/2006/relationships/oleObject" Target="../embeddings/oleObject22.bin"/></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vmlDrawing" Target="../drawings/vmlDrawing26.vml"/><Relationship Id="rId4" Type="http://schemas.openxmlformats.org/officeDocument/2006/relationships/image" Target="../media/image35.emf"/></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5.xml"/><Relationship Id="rId1" Type="http://schemas.openxmlformats.org/officeDocument/2006/relationships/vmlDrawing" Target="../drawings/vmlDrawing27.vml"/><Relationship Id="rId4" Type="http://schemas.openxmlformats.org/officeDocument/2006/relationships/image" Target="../media/image36.emf"/></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xml"/><Relationship Id="rId1" Type="http://schemas.openxmlformats.org/officeDocument/2006/relationships/vmlDrawing" Target="../drawings/vmlDrawing28.vml"/><Relationship Id="rId4" Type="http://schemas.openxmlformats.org/officeDocument/2006/relationships/image" Target="../media/image37.emf"/></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5.xml"/><Relationship Id="rId1" Type="http://schemas.openxmlformats.org/officeDocument/2006/relationships/vmlDrawing" Target="../drawings/vmlDrawing29.vml"/><Relationship Id="rId4" Type="http://schemas.openxmlformats.org/officeDocument/2006/relationships/image" Target="../media/image38.emf"/></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vmlDrawing" Target="../drawings/vmlDrawing30.vml"/><Relationship Id="rId4" Type="http://schemas.openxmlformats.org/officeDocument/2006/relationships/image" Target="../media/image39.emf"/></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oleObject" Target="???" TargetMode="External"/><Relationship Id="rId2" Type="http://schemas.openxmlformats.org/officeDocument/2006/relationships/slideLayout" Target="../slideLayouts/slideLayout15.xml"/><Relationship Id="rId1" Type="http://schemas.openxmlformats.org/officeDocument/2006/relationships/vmlDrawing" Target="../drawings/vmlDrawing31.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13" descr="test_ppt"/>
          <p:cNvPicPr>
            <a:picLocks noChangeAspect="1" noChangeArrowheads="1"/>
          </p:cNvPicPr>
          <p:nvPr/>
        </p:nvPicPr>
        <p:blipFill>
          <a:blip r:embed="rId2" cstate="print"/>
          <a:srcRect t="13228"/>
          <a:stretch>
            <a:fillRect/>
          </a:stretch>
        </p:blipFill>
        <p:spPr bwMode="auto">
          <a:xfrm>
            <a:off x="0" y="1"/>
            <a:ext cx="10058400" cy="2394691"/>
          </a:xfrm>
          <a:prstGeom prst="rect">
            <a:avLst/>
          </a:prstGeom>
          <a:noFill/>
          <a:ln w="9525">
            <a:noFill/>
            <a:miter lim="800000"/>
            <a:headEnd/>
            <a:tailEnd/>
          </a:ln>
        </p:spPr>
      </p:pic>
      <p:sp>
        <p:nvSpPr>
          <p:cNvPr id="16387" name="Line 5"/>
          <p:cNvSpPr>
            <a:spLocks noChangeShapeType="1"/>
          </p:cNvSpPr>
          <p:nvPr/>
        </p:nvSpPr>
        <p:spPr bwMode="gray">
          <a:xfrm>
            <a:off x="0" y="7351395"/>
            <a:ext cx="9751060" cy="0"/>
          </a:xfrm>
          <a:prstGeom prst="line">
            <a:avLst/>
          </a:prstGeom>
          <a:noFill/>
          <a:ln w="57150">
            <a:solidFill>
              <a:srgbClr val="FF6600"/>
            </a:solidFill>
            <a:round/>
            <a:headEnd/>
            <a:tailEnd/>
          </a:ln>
        </p:spPr>
        <p:txBody>
          <a:bodyPr lIns="101882" tIns="50941" rIns="101882" bIns="50941"/>
          <a:lstStyle/>
          <a:p>
            <a:endParaRPr lang="en-US"/>
          </a:p>
        </p:txBody>
      </p:sp>
      <p:pic>
        <p:nvPicPr>
          <p:cNvPr id="16388" name="Picture 6" descr="signature DNA presentation"/>
          <p:cNvPicPr>
            <a:picLocks noChangeAspect="1" noChangeArrowheads="1"/>
          </p:cNvPicPr>
          <p:nvPr/>
        </p:nvPicPr>
        <p:blipFill>
          <a:blip r:embed="rId3" cstate="print"/>
          <a:srcRect/>
          <a:stretch>
            <a:fillRect/>
          </a:stretch>
        </p:blipFill>
        <p:spPr bwMode="auto">
          <a:xfrm>
            <a:off x="0" y="6548967"/>
            <a:ext cx="10040938" cy="1223433"/>
          </a:xfrm>
          <a:prstGeom prst="rect">
            <a:avLst/>
          </a:prstGeom>
          <a:noFill/>
          <a:ln w="9525">
            <a:noFill/>
            <a:miter lim="800000"/>
            <a:headEnd/>
            <a:tailEnd/>
          </a:ln>
        </p:spPr>
      </p:pic>
      <p:grpSp>
        <p:nvGrpSpPr>
          <p:cNvPr id="2" name="Group 10"/>
          <p:cNvGrpSpPr>
            <a:grpSpLocks/>
          </p:cNvGrpSpPr>
          <p:nvPr/>
        </p:nvGrpSpPr>
        <p:grpSpPr bwMode="auto">
          <a:xfrm>
            <a:off x="0" y="1982682"/>
            <a:ext cx="10060147" cy="2565612"/>
            <a:chOff x="0" y="1102"/>
            <a:chExt cx="5761" cy="1426"/>
          </a:xfrm>
        </p:grpSpPr>
        <p:sp>
          <p:nvSpPr>
            <p:cNvPr id="16393" name="Rectangle 11"/>
            <p:cNvSpPr>
              <a:spLocks noChangeArrowheads="1"/>
            </p:cNvSpPr>
            <p:nvPr/>
          </p:nvSpPr>
          <p:spPr bwMode="auto">
            <a:xfrm>
              <a:off x="0" y="2052"/>
              <a:ext cx="5761" cy="476"/>
            </a:xfrm>
            <a:prstGeom prst="rect">
              <a:avLst/>
            </a:prstGeom>
            <a:solidFill>
              <a:srgbClr val="FF6600"/>
            </a:solidFill>
            <a:ln w="9525">
              <a:noFill/>
              <a:miter lim="800000"/>
              <a:headEnd/>
              <a:tailEnd/>
            </a:ln>
          </p:spPr>
          <p:txBody>
            <a:bodyPr wrap="none" anchor="ctr"/>
            <a:lstStyle/>
            <a:p>
              <a:endParaRPr lang="en-US"/>
            </a:p>
          </p:txBody>
        </p:sp>
        <p:sp>
          <p:nvSpPr>
            <p:cNvPr id="16394" name="Rectangle 12"/>
            <p:cNvSpPr>
              <a:spLocks noChangeArrowheads="1"/>
            </p:cNvSpPr>
            <p:nvPr/>
          </p:nvSpPr>
          <p:spPr bwMode="auto">
            <a:xfrm>
              <a:off x="0" y="1102"/>
              <a:ext cx="5761" cy="953"/>
            </a:xfrm>
            <a:prstGeom prst="rect">
              <a:avLst/>
            </a:prstGeom>
            <a:solidFill>
              <a:srgbClr val="B4C3DF"/>
            </a:solidFill>
            <a:ln w="9525">
              <a:noFill/>
              <a:miter lim="800000"/>
              <a:headEnd/>
              <a:tailEnd/>
            </a:ln>
          </p:spPr>
          <p:txBody>
            <a:bodyPr wrap="none" anchor="ctr"/>
            <a:lstStyle/>
            <a:p>
              <a:endParaRPr lang="en-US"/>
            </a:p>
          </p:txBody>
        </p:sp>
      </p:grpSp>
      <p:sp>
        <p:nvSpPr>
          <p:cNvPr id="16390" name="Rectangle 15"/>
          <p:cNvSpPr>
            <a:spLocks noChangeArrowheads="1"/>
          </p:cNvSpPr>
          <p:nvPr/>
        </p:nvSpPr>
        <p:spPr bwMode="auto">
          <a:xfrm>
            <a:off x="922020" y="2416919"/>
            <a:ext cx="8305165" cy="907941"/>
          </a:xfrm>
          <a:prstGeom prst="rect">
            <a:avLst/>
          </a:prstGeom>
          <a:noFill/>
          <a:ln w="9525">
            <a:noFill/>
            <a:miter lim="800000"/>
            <a:headEnd/>
            <a:tailEnd/>
          </a:ln>
        </p:spPr>
        <p:txBody>
          <a:bodyPr lIns="0" tIns="0" rIns="0" bIns="0" anchor="b">
            <a:spAutoFit/>
          </a:bodyPr>
          <a:lstStyle/>
          <a:p>
            <a:pPr>
              <a:tabLst>
                <a:tab pos="512950" algn="l"/>
              </a:tabLst>
            </a:pPr>
            <a:r>
              <a:rPr lang="en-GB" sz="4100" dirty="0" smtClean="0"/>
              <a:t>Debt and Deficit Crises:</a:t>
            </a:r>
            <a:r>
              <a:rPr lang="en-GB" sz="4100" dirty="0"/>
              <a:t/>
            </a:r>
            <a:br>
              <a:rPr lang="en-GB" sz="4100" dirty="0"/>
            </a:br>
            <a:r>
              <a:rPr lang="en-US" sz="1800" dirty="0" smtClean="0"/>
              <a:t>Navigating the Realities of a Deleveraging World</a:t>
            </a:r>
          </a:p>
        </p:txBody>
      </p:sp>
      <p:sp>
        <p:nvSpPr>
          <p:cNvPr id="13" name="Rectangle 46"/>
          <p:cNvSpPr>
            <a:spLocks noChangeArrowheads="1"/>
          </p:cNvSpPr>
          <p:nvPr/>
        </p:nvSpPr>
        <p:spPr bwMode="auto">
          <a:xfrm>
            <a:off x="738187" y="6418263"/>
            <a:ext cx="8871479" cy="169277"/>
          </a:xfrm>
          <a:prstGeom prst="rect">
            <a:avLst/>
          </a:prstGeom>
          <a:noFill/>
          <a:ln w="9525">
            <a:noFill/>
            <a:miter lim="800000"/>
            <a:headEnd/>
            <a:tailEnd/>
          </a:ln>
        </p:spPr>
        <p:txBody>
          <a:bodyPr wrap="square" lIns="0" tIns="0" rIns="0" bIns="0">
            <a:spAutoFit/>
          </a:bodyPr>
          <a:lstStyle/>
          <a:p>
            <a:pPr defTabSz="1019175">
              <a:spcBef>
                <a:spcPct val="20000"/>
              </a:spcBef>
            </a:pPr>
            <a:r>
              <a:rPr lang="en-US" sz="1100" b="0" dirty="0">
                <a:solidFill>
                  <a:schemeClr val="tx2"/>
                </a:solidFill>
              </a:rPr>
              <a:t>For financial professional use only</a:t>
            </a:r>
            <a:r>
              <a:rPr lang="en-US" sz="1100" b="0" dirty="0" smtClean="0">
                <a:solidFill>
                  <a:schemeClr val="tx2"/>
                </a:solidFill>
              </a:rPr>
              <a:t>. Not </a:t>
            </a:r>
            <a:r>
              <a:rPr lang="en-US" sz="1100" b="0" dirty="0">
                <a:solidFill>
                  <a:schemeClr val="tx2"/>
                </a:solidFill>
              </a:rPr>
              <a:t>for inspection by, distribution or quotation to, the general public.</a:t>
            </a:r>
          </a:p>
        </p:txBody>
      </p:sp>
      <p:sp>
        <p:nvSpPr>
          <p:cNvPr id="14" name="Rectangle 16"/>
          <p:cNvSpPr txBox="1">
            <a:spLocks noChangeArrowheads="1"/>
          </p:cNvSpPr>
          <p:nvPr/>
        </p:nvSpPr>
        <p:spPr>
          <a:xfrm>
            <a:off x="736600" y="4425950"/>
            <a:ext cx="7275513" cy="1739900"/>
          </a:xfrm>
          <a:prstGeom prst="rect">
            <a:avLst/>
          </a:prstGeom>
        </p:spPr>
        <p:txBody>
          <a:bodyPr/>
          <a:lstStyle/>
          <a:p>
            <a:pPr marL="342900" marR="0" lvl="0" indent="-342900" algn="l" defTabSz="1019175" rtl="0" eaLnBrk="0" fontAlgn="base" latinLnBrk="0" hangingPunct="0">
              <a:lnSpc>
                <a:spcPct val="100000"/>
              </a:lnSpc>
              <a:spcBef>
                <a:spcPct val="0"/>
              </a:spcBef>
              <a:spcAft>
                <a:spcPct val="25000"/>
              </a:spcAft>
              <a:buClrTx/>
              <a:buSzTx/>
              <a:buFontTx/>
              <a:buNone/>
              <a:tabLst/>
              <a:defRPr/>
            </a:pPr>
            <a:endParaRPr kumimoji="0" lang="en-US" sz="22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1019175" rtl="0" eaLnBrk="0" fontAlgn="base" latinLnBrk="0" hangingPunct="0">
              <a:lnSpc>
                <a:spcPct val="100000"/>
              </a:lnSpc>
              <a:spcBef>
                <a:spcPct val="0"/>
              </a:spcBef>
              <a:spcAft>
                <a:spcPct val="25000"/>
              </a:spcAft>
              <a:buClrTx/>
              <a:buSzTx/>
              <a:buFont typeface="Wingdings" pitchFamily="2" charset="2"/>
              <a:buNone/>
              <a:tabLst/>
              <a:defRPr/>
            </a:pPr>
            <a:r>
              <a:rPr kumimoji="0" lang="en-US" sz="1200" b="0" i="0" u="none" strike="noStrike" kern="0" cap="none" spc="0" normalizeH="0" baseline="0" noProof="0" dirty="0" smtClean="0">
                <a:ln>
                  <a:noFill/>
                </a:ln>
                <a:solidFill>
                  <a:schemeClr val="tx1"/>
                </a:solidFill>
                <a:effectLst/>
                <a:uLnTx/>
                <a:uFillTx/>
                <a:latin typeface="+mn-lt"/>
                <a:ea typeface="+mn-ea"/>
                <a:cs typeface="+mn-cs"/>
              </a:rPr>
              <a:t>Presented by</a:t>
            </a:r>
            <a:endParaRPr kumimoji="0" lang="en-US" sz="1200" b="0" i="1"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1019175" rtl="0" eaLnBrk="0" fontAlgn="base" latinLnBrk="0" hangingPunct="0">
              <a:lnSpc>
                <a:spcPct val="100000"/>
              </a:lnSpc>
              <a:spcBef>
                <a:spcPct val="0"/>
              </a:spcBef>
              <a:spcAft>
                <a:spcPct val="25000"/>
              </a:spcAft>
              <a:buClrTx/>
              <a:buSzTx/>
              <a:buFont typeface="Wingdings" pitchFamily="2" charset="2"/>
              <a:buNone/>
              <a:tabLst/>
              <a:defRPr/>
            </a:pPr>
            <a:r>
              <a:rPr kumimoji="0" lang="en-US" sz="1200" b="0" i="0" u="none" strike="noStrike" kern="0" cap="none" spc="0" normalizeH="0" baseline="0" noProof="0" dirty="0" smtClean="0">
                <a:ln>
                  <a:noFill/>
                </a:ln>
                <a:solidFill>
                  <a:schemeClr val="tx1"/>
                </a:solidFill>
                <a:effectLst/>
                <a:uLnTx/>
                <a:uFillTx/>
                <a:latin typeface="+mn-lt"/>
                <a:ea typeface="+mn-ea"/>
                <a:cs typeface="+mn-cs"/>
              </a:rPr>
              <a:t>Christine Hurtsellers, Chief Investment Officer of Fixed Income</a:t>
            </a:r>
          </a:p>
          <a:p>
            <a:pPr marL="342900" marR="0" lvl="0" indent="-342900" algn="l" defTabSz="1019175" rtl="0" eaLnBrk="0" fontAlgn="base" latinLnBrk="0" hangingPunct="0">
              <a:lnSpc>
                <a:spcPct val="100000"/>
              </a:lnSpc>
              <a:spcBef>
                <a:spcPct val="0"/>
              </a:spcBef>
              <a:spcAft>
                <a:spcPct val="25000"/>
              </a:spcAft>
              <a:buClrTx/>
              <a:buSzTx/>
              <a:buFont typeface="Wingdings" pitchFamily="2" charset="2"/>
              <a:buNone/>
              <a:tabLst/>
              <a:defRPr/>
            </a:pPr>
            <a:endParaRPr lang="en-US" sz="1200" b="0" kern="0" dirty="0" smtClean="0">
              <a:solidFill>
                <a:schemeClr val="tx1"/>
              </a:solidFill>
              <a:latin typeface="+mn-lt"/>
            </a:endParaRPr>
          </a:p>
        </p:txBody>
      </p:sp>
      <p:sp>
        <p:nvSpPr>
          <p:cNvPr id="15" name="Rectangle 46"/>
          <p:cNvSpPr>
            <a:spLocks noChangeArrowheads="1"/>
          </p:cNvSpPr>
          <p:nvPr/>
        </p:nvSpPr>
        <p:spPr bwMode="auto">
          <a:xfrm>
            <a:off x="4954753" y="7315729"/>
            <a:ext cx="4768850" cy="153888"/>
          </a:xfrm>
          <a:prstGeom prst="rect">
            <a:avLst/>
          </a:prstGeom>
          <a:noFill/>
          <a:ln w="9525">
            <a:noFill/>
            <a:miter lim="800000"/>
            <a:headEnd/>
            <a:tailEnd/>
          </a:ln>
        </p:spPr>
        <p:txBody>
          <a:bodyPr lIns="0" tIns="0" rIns="0" bIns="0">
            <a:spAutoFit/>
          </a:bodyPr>
          <a:lstStyle/>
          <a:p>
            <a:pPr algn="r" defTabSz="1019175">
              <a:spcBef>
                <a:spcPct val="20000"/>
              </a:spcBef>
            </a:pPr>
            <a:r>
              <a:rPr lang="en-US" sz="1000" b="0" dirty="0" smtClean="0">
                <a:solidFill>
                  <a:srgbClr val="000000"/>
                </a:solidFill>
              </a:rPr>
              <a:t>CID-1795</a:t>
            </a:r>
            <a:endParaRPr lang="en-US" sz="1000" b="0" dirty="0">
              <a:solidFill>
                <a:srgbClr val="0000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title"/>
          </p:nvPr>
        </p:nvSpPr>
        <p:spPr/>
        <p:txBody>
          <a:bodyPr/>
          <a:lstStyle/>
          <a:p>
            <a:pPr eaLnBrk="1" hangingPunct="1"/>
            <a:r>
              <a:rPr lang="en-US" smtClean="0"/>
              <a:t>Table of Contents</a:t>
            </a:r>
          </a:p>
        </p:txBody>
      </p:sp>
      <p:sp>
        <p:nvSpPr>
          <p:cNvPr id="18435" name="Rectangle 8"/>
          <p:cNvSpPr>
            <a:spLocks noGrp="1" noChangeArrowheads="1"/>
          </p:cNvSpPr>
          <p:nvPr>
            <p:ph type="body" idx="1"/>
          </p:nvPr>
        </p:nvSpPr>
        <p:spPr/>
        <p:txBody>
          <a:bodyPr/>
          <a:lstStyle/>
          <a:p>
            <a:pPr marL="341378" lvl="1" indent="-339608" eaLnBrk="1" hangingPunct="1">
              <a:buFont typeface="Wingdings" pitchFamily="2" charset="2"/>
              <a:buAutoNum type="arabicPeriod"/>
            </a:pPr>
            <a:r>
              <a:rPr lang="en-US" dirty="0" smtClean="0"/>
              <a:t>Perspectives on Deleveraging Cycles</a:t>
            </a:r>
          </a:p>
          <a:p>
            <a:pPr marL="341378" lvl="1" indent="-339608" eaLnBrk="1" hangingPunct="1">
              <a:buFont typeface="Wingdings" pitchFamily="2" charset="2"/>
              <a:buAutoNum type="arabicPeriod"/>
            </a:pPr>
            <a:r>
              <a:rPr lang="en-US" dirty="0" smtClean="0"/>
              <a:t>The Rise of Leverage in the Economy</a:t>
            </a:r>
          </a:p>
          <a:p>
            <a:pPr marL="341378" lvl="1" indent="-339608" eaLnBrk="1" hangingPunct="1">
              <a:buFont typeface="Wingdings" pitchFamily="2" charset="2"/>
              <a:buAutoNum type="arabicPeriod"/>
            </a:pPr>
            <a:r>
              <a:rPr lang="en-US" dirty="0" smtClean="0"/>
              <a:t>Realities of Deleveraging Today</a:t>
            </a:r>
          </a:p>
          <a:p>
            <a:pPr marL="341378" lvl="1" indent="-339608" eaLnBrk="1" hangingPunct="1">
              <a:buFont typeface="Wingdings" pitchFamily="2" charset="2"/>
              <a:buAutoNum type="arabicPeriod"/>
            </a:pPr>
            <a:r>
              <a:rPr lang="en-US" dirty="0" smtClean="0"/>
              <a:t>Navigating A Deleveraging World</a:t>
            </a:r>
          </a:p>
          <a:p>
            <a:pPr marL="341378" lvl="1" indent="-339608" eaLnBrk="1" hangingPunct="1">
              <a:buFont typeface="Wingdings" pitchFamily="2" charset="2"/>
              <a:buAutoNum type="arabicPeriod"/>
            </a:pPr>
            <a:r>
              <a:rPr lang="en-US" dirty="0" smtClean="0"/>
              <a:t>Appendix</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4"/>
          <p:cNvSpPr>
            <a:spLocks noGrp="1" noChangeArrowheads="1"/>
          </p:cNvSpPr>
          <p:nvPr>
            <p:ph type="ctrTitle"/>
          </p:nvPr>
        </p:nvSpPr>
        <p:spPr>
          <a:xfrm>
            <a:off x="479743" y="3616325"/>
            <a:ext cx="8226584" cy="557742"/>
          </a:xfrm>
        </p:spPr>
        <p:txBody>
          <a:bodyPr/>
          <a:lstStyle/>
          <a:p>
            <a:pPr eaLnBrk="1" hangingPunct="1"/>
            <a:r>
              <a:rPr lang="en-US" sz="3600" dirty="0" smtClean="0"/>
              <a:t>1.	Perspectives on Deleveraging Cycles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794052" y="0"/>
            <a:ext cx="9161463" cy="673100"/>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p>
            <a:pPr marL="457200" marR="0" lvl="0" indent="-457200" algn="l" defTabSz="1019175" rtl="0" eaLnBrk="0" fontAlgn="base" latinLnBrk="0" hangingPunct="0">
              <a:lnSpc>
                <a:spcPct val="80000"/>
              </a:lnSpc>
              <a:spcBef>
                <a:spcPct val="0"/>
              </a:spcBef>
              <a:spcAft>
                <a:spcPct val="0"/>
              </a:spcAft>
              <a:buClrTx/>
              <a:buSzTx/>
              <a:buFontTx/>
              <a:buNone/>
              <a:tabLst/>
              <a:defRPr/>
            </a:pPr>
            <a:endParaRPr kumimoji="0" lang="en-US" sz="2800" b="0" i="0" u="none" strike="noStrike" kern="0" cap="none" spc="0" normalizeH="0" baseline="0" noProof="0" dirty="0" smtClean="0">
              <a:ln>
                <a:noFill/>
              </a:ln>
              <a:solidFill>
                <a:srgbClr val="000066"/>
              </a:solidFill>
              <a:effectLst/>
              <a:uLnTx/>
              <a:uFillTx/>
              <a:latin typeface="+mj-lt"/>
              <a:ea typeface="+mj-ea"/>
              <a:cs typeface="+mj-cs"/>
            </a:endParaRPr>
          </a:p>
        </p:txBody>
      </p:sp>
      <p:sp>
        <p:nvSpPr>
          <p:cNvPr id="8" name="Rectangle 13"/>
          <p:cNvSpPr txBox="1">
            <a:spLocks noChangeArrowheads="1"/>
          </p:cNvSpPr>
          <p:nvPr/>
        </p:nvSpPr>
        <p:spPr bwMode="auto">
          <a:xfrm>
            <a:off x="3432629" y="2456543"/>
            <a:ext cx="8940799" cy="28448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228600" marR="0" lvl="1" indent="-227013" algn="l" defTabSz="914400" rtl="0" eaLnBrk="1" fontAlgn="base" latinLnBrk="0" hangingPunct="1">
              <a:lnSpc>
                <a:spcPct val="100000"/>
              </a:lnSpc>
              <a:spcBef>
                <a:spcPct val="50000"/>
              </a:spcBef>
              <a:spcAft>
                <a:spcPct val="25000"/>
              </a:spcAft>
              <a:buClr>
                <a:srgbClr val="FF6600"/>
              </a:buClr>
              <a:buSzPct val="80000"/>
              <a:buFont typeface="Wingdings" pitchFamily="2" charset="2"/>
              <a:buChar char="n"/>
              <a:tabLst/>
              <a:defRPr/>
            </a:pPr>
            <a:endParaRPr kumimoji="0" lang="en-US" sz="1600" b="0" i="0" u="none" strike="noStrike" kern="0" cap="none" spc="0" normalizeH="0" baseline="0" noProof="0" dirty="0" smtClean="0">
              <a:ln>
                <a:noFill/>
              </a:ln>
              <a:solidFill>
                <a:srgbClr val="000000"/>
              </a:solidFill>
              <a:effectLst/>
              <a:uLnTx/>
              <a:uFillTx/>
              <a:latin typeface="Arial"/>
              <a:cs typeface="Arial"/>
            </a:endParaRPr>
          </a:p>
        </p:txBody>
      </p:sp>
      <p:sp>
        <p:nvSpPr>
          <p:cNvPr id="5" name="Title 4"/>
          <p:cNvSpPr>
            <a:spLocks noGrp="1"/>
          </p:cNvSpPr>
          <p:nvPr>
            <p:ph type="title"/>
          </p:nvPr>
        </p:nvSpPr>
        <p:spPr/>
        <p:txBody>
          <a:bodyPr/>
          <a:lstStyle/>
          <a:p>
            <a:pPr lvl="0"/>
            <a:r>
              <a:rPr lang="en-US" smtClean="0"/>
              <a:t>Post-2008</a:t>
            </a:r>
            <a:r>
              <a:rPr lang="en-US" dirty="0" smtClean="0"/>
              <a:t>, Deleveraging Cycles Have Just Begun</a:t>
            </a:r>
            <a:endParaRPr lang="en-US" dirty="0"/>
          </a:p>
        </p:txBody>
      </p:sp>
      <p:sp>
        <p:nvSpPr>
          <p:cNvPr id="6" name="Content Placeholder 5"/>
          <p:cNvSpPr>
            <a:spLocks noGrp="1"/>
          </p:cNvSpPr>
          <p:nvPr>
            <p:ph idx="1"/>
          </p:nvPr>
        </p:nvSpPr>
        <p:spPr/>
        <p:txBody>
          <a:bodyPr/>
          <a:lstStyle/>
          <a:p>
            <a:pPr lvl="1"/>
            <a:r>
              <a:rPr lang="en-GB" dirty="0" smtClean="0"/>
              <a:t>Debt and deficit levels in the U.S. and Europe are weighing heavily on financial markets and investor sentiment </a:t>
            </a:r>
          </a:p>
          <a:p>
            <a:pPr lvl="1"/>
            <a:r>
              <a:rPr lang="en-GB" dirty="0" smtClean="0"/>
              <a:t>GDP growth across the developed world has been disappointing and appears to be slowing; deleveraging is readily cited as a root cause and headwind</a:t>
            </a:r>
          </a:p>
          <a:p>
            <a:pPr lvl="1"/>
            <a:r>
              <a:rPr lang="en-GB" dirty="0" smtClean="0"/>
              <a:t>Despite deleveraging progress in the private sector, government borrowing is increasing to finance crisis-related stimulus programs and financial sector bailouts</a:t>
            </a:r>
          </a:p>
          <a:p>
            <a:pPr lvl="1"/>
            <a:r>
              <a:rPr lang="en-GB" dirty="0" smtClean="0"/>
              <a:t>Debt to GDP ratios are at historic highs and expected to rise, particularly in developed economies</a:t>
            </a:r>
          </a:p>
          <a:p>
            <a:pPr lvl="1"/>
            <a:r>
              <a:rPr lang="en-GB" dirty="0" smtClean="0"/>
              <a:t>Government and business leaders the world over face questions of how to navigate through the difficult times ahead</a:t>
            </a:r>
          </a:p>
          <a:p>
            <a:pPr lvl="1"/>
            <a:r>
              <a:rPr lang="en-GB" dirty="0" smtClean="0"/>
              <a:t>Debt levels and leverage grew steadily for more than a decade in the world’s developed economies leading up to The Great Financial Crisis</a:t>
            </a:r>
          </a:p>
          <a:p>
            <a:pPr lvl="1"/>
            <a:r>
              <a:rPr lang="en-GB" dirty="0" smtClean="0"/>
              <a:t> The painful process of debt reduction, or deleveraging, has only just begun </a:t>
            </a:r>
          </a:p>
          <a:p>
            <a:pPr lvl="1"/>
            <a:endParaRPr lang="en-GB" dirty="0" smtClean="0"/>
          </a:p>
          <a:p>
            <a:pPr lvl="1"/>
            <a:endParaRPr lang="en-US" dirty="0" smtClean="0"/>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p:txBody>
          <a:bodyPr/>
          <a:lstStyle/>
          <a:p>
            <a:r>
              <a:rPr lang="en-US" smtClean="0"/>
              <a:t>Investors Are in Risk Off Mode</a:t>
            </a:r>
            <a:endParaRPr lang="en-US" dirty="0" smtClean="0"/>
          </a:p>
        </p:txBody>
      </p:sp>
      <p:graphicFrame>
        <p:nvGraphicFramePr>
          <p:cNvPr id="50179" name="Object 2"/>
          <p:cNvGraphicFramePr>
            <a:graphicFrameLocks noChangeAspect="1"/>
          </p:cNvGraphicFramePr>
          <p:nvPr/>
        </p:nvGraphicFramePr>
        <p:xfrm>
          <a:off x="447674" y="1378856"/>
          <a:ext cx="9204325" cy="5428343"/>
        </p:xfrm>
        <a:graphic>
          <a:graphicData uri="http://schemas.openxmlformats.org/presentationml/2006/ole">
            <p:oleObj spid="_x0000_s312322" name="EcoWin document" r:id="rId3" imgW="12356620" imgH="8048303" progId="">
              <p:embed/>
            </p:oleObj>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44" name="Text Box 8"/>
          <p:cNvSpPr txBox="1">
            <a:spLocks noChangeArrowheads="1"/>
          </p:cNvSpPr>
          <p:nvPr/>
        </p:nvSpPr>
        <p:spPr bwMode="auto">
          <a:xfrm>
            <a:off x="1089025" y="6338363"/>
            <a:ext cx="1397819" cy="153888"/>
          </a:xfrm>
          <a:prstGeom prst="rect">
            <a:avLst/>
          </a:prstGeom>
          <a:noFill/>
          <a:ln w="9525" algn="ctr">
            <a:noFill/>
            <a:miter lim="800000"/>
            <a:headEnd/>
            <a:tailEnd/>
          </a:ln>
          <a:effectLst/>
        </p:spPr>
        <p:txBody>
          <a:bodyPr wrap="none" lIns="0" tIns="0" rIns="0" bIns="0">
            <a:spAutoFit/>
          </a:bodyPr>
          <a:lstStyle/>
          <a:p>
            <a:pPr defTabSz="1019175"/>
            <a:r>
              <a:rPr lang="en-US" sz="1000" b="0">
                <a:solidFill>
                  <a:srgbClr val="000000"/>
                </a:solidFill>
              </a:rPr>
              <a:t>Source: Barclays Capital</a:t>
            </a:r>
          </a:p>
        </p:txBody>
      </p:sp>
      <p:sp>
        <p:nvSpPr>
          <p:cNvPr id="116745" name="Rectangle 9"/>
          <p:cNvSpPr>
            <a:spLocks noGrp="1" noChangeArrowheads="1"/>
          </p:cNvSpPr>
          <p:nvPr>
            <p:ph type="title"/>
          </p:nvPr>
        </p:nvSpPr>
        <p:spPr/>
        <p:txBody>
          <a:bodyPr/>
          <a:lstStyle/>
          <a:p>
            <a:r>
              <a:rPr lang="en-US" smtClean="0"/>
              <a:t>Emerging Markets Are Under Pressure </a:t>
            </a:r>
            <a:endParaRPr lang="en-US" dirty="0" smtClean="0"/>
          </a:p>
        </p:txBody>
      </p:sp>
      <p:sp>
        <p:nvSpPr>
          <p:cNvPr id="7" name="Content Placeholder 6"/>
          <p:cNvSpPr>
            <a:spLocks noGrp="1"/>
          </p:cNvSpPr>
          <p:nvPr>
            <p:ph idx="1"/>
          </p:nvPr>
        </p:nvSpPr>
        <p:spPr/>
        <p:txBody>
          <a:bodyPr/>
          <a:lstStyle/>
          <a:p>
            <a:pPr lvl="1"/>
            <a:r>
              <a:rPr lang="en-US" smtClean="0"/>
              <a:t>On a global and regional basis, the spread tightening cycle has been disrupted by concerns about the sovereign debt crisis in Europe and the potential impact on global economic growth.</a:t>
            </a:r>
          </a:p>
          <a:p>
            <a:endParaRPr lang="en-US" dirty="0"/>
          </a:p>
        </p:txBody>
      </p:sp>
      <p:pic>
        <p:nvPicPr>
          <p:cNvPr id="116749" name="Picture 13"/>
          <p:cNvPicPr>
            <a:picLocks noChangeAspect="1" noChangeArrowheads="1"/>
          </p:cNvPicPr>
          <p:nvPr/>
        </p:nvPicPr>
        <p:blipFill>
          <a:blip r:embed="rId4" cstate="print"/>
          <a:srcRect/>
          <a:stretch>
            <a:fillRect/>
          </a:stretch>
        </p:blipFill>
        <p:spPr bwMode="auto">
          <a:xfrm>
            <a:off x="1057275" y="2592390"/>
            <a:ext cx="7888288" cy="3578225"/>
          </a:xfrm>
          <a:prstGeom prst="rect">
            <a:avLst/>
          </a:prstGeom>
          <a:noFill/>
          <a:ln w="9525" algn="ctr">
            <a:noFill/>
            <a:miter lim="800000"/>
            <a:headEnd/>
            <a:tailEnd/>
          </a:ln>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p:txBody>
          <a:bodyPr/>
          <a:lstStyle/>
          <a:p>
            <a:r>
              <a:rPr lang="en-US" dirty="0" smtClean="0"/>
              <a:t>Growth Has Been Disappointing</a:t>
            </a:r>
          </a:p>
        </p:txBody>
      </p:sp>
      <p:graphicFrame>
        <p:nvGraphicFramePr>
          <p:cNvPr id="5126" name="Object 5"/>
          <p:cNvGraphicFramePr>
            <a:graphicFrameLocks noChangeAspect="1"/>
          </p:cNvGraphicFramePr>
          <p:nvPr/>
        </p:nvGraphicFramePr>
        <p:xfrm>
          <a:off x="449943" y="1378857"/>
          <a:ext cx="9173027" cy="5413829"/>
        </p:xfrm>
        <a:graphic>
          <a:graphicData uri="http://schemas.openxmlformats.org/presentationml/2006/ole">
            <p:oleObj spid="_x0000_s87042" name="EcoWin document" r:id="rId3" imgW="9157839" imgH="5597456" progId="">
              <p:embed/>
            </p:oleObj>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p:txBody>
          <a:bodyPr/>
          <a:lstStyle/>
          <a:p>
            <a:r>
              <a:rPr lang="en-US" dirty="0" smtClean="0"/>
              <a:t>Government Debt/GDP Ratios Rising</a:t>
            </a:r>
          </a:p>
        </p:txBody>
      </p:sp>
      <p:graphicFrame>
        <p:nvGraphicFramePr>
          <p:cNvPr id="5125" name="Object 4"/>
          <p:cNvGraphicFramePr>
            <a:graphicFrameLocks noChangeAspect="1"/>
          </p:cNvGraphicFramePr>
          <p:nvPr/>
        </p:nvGraphicFramePr>
        <p:xfrm>
          <a:off x="449943" y="1397001"/>
          <a:ext cx="9187543" cy="5410200"/>
        </p:xfrm>
        <a:graphic>
          <a:graphicData uri="http://schemas.openxmlformats.org/presentationml/2006/ole">
            <p:oleObj spid="_x0000_s80898" name="EcoWin document" r:id="rId3" imgW="9401170" imgH="6486469" progId="">
              <p:embed/>
            </p:oleObj>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379186" y="426585"/>
            <a:ext cx="9161463" cy="673100"/>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p>
            <a:pPr marL="457200" marR="0" lvl="0" indent="-457200" defTabSz="1019175" rtl="0" eaLnBrk="0" fontAlgn="base" latinLnBrk="0" hangingPunct="0">
              <a:lnSpc>
                <a:spcPct val="80000"/>
              </a:lnSpc>
              <a:spcBef>
                <a:spcPct val="0"/>
              </a:spcBef>
              <a:spcAft>
                <a:spcPct val="0"/>
              </a:spcAft>
              <a:buClrTx/>
              <a:buSzTx/>
              <a:buFontTx/>
              <a:buNone/>
              <a:tabLst/>
              <a:defRPr/>
            </a:pPr>
            <a:endParaRPr kumimoji="0" lang="en-US" sz="2800" b="0" i="0" u="none" strike="noStrike" kern="0" cap="none" spc="0" normalizeH="0" baseline="0" noProof="0" dirty="0" smtClean="0">
              <a:ln>
                <a:noFill/>
              </a:ln>
              <a:solidFill>
                <a:srgbClr val="000066"/>
              </a:solidFill>
              <a:effectLst/>
              <a:uLnTx/>
              <a:uFillTx/>
              <a:latin typeface="+mj-lt"/>
              <a:ea typeface="+mj-ea"/>
              <a:cs typeface="+mj-cs"/>
            </a:endParaRPr>
          </a:p>
        </p:txBody>
      </p:sp>
      <p:sp>
        <p:nvSpPr>
          <p:cNvPr id="8" name="Rectangle 13"/>
          <p:cNvSpPr txBox="1">
            <a:spLocks noChangeArrowheads="1"/>
          </p:cNvSpPr>
          <p:nvPr/>
        </p:nvSpPr>
        <p:spPr bwMode="auto">
          <a:xfrm>
            <a:off x="537029" y="1465943"/>
            <a:ext cx="8940799" cy="65314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228600" marR="0" lvl="1" indent="-227013" algn="l" defTabSz="914400" rtl="0" eaLnBrk="1" fontAlgn="base" latinLnBrk="0" hangingPunct="1">
              <a:lnSpc>
                <a:spcPct val="100000"/>
              </a:lnSpc>
              <a:spcBef>
                <a:spcPct val="50000"/>
              </a:spcBef>
              <a:spcAft>
                <a:spcPct val="25000"/>
              </a:spcAft>
              <a:buClr>
                <a:srgbClr val="FF6600"/>
              </a:buClr>
              <a:buSzPct val="80000"/>
              <a:buFont typeface="Wingdings" pitchFamily="2" charset="2"/>
              <a:buChar char="n"/>
              <a:tabLst/>
              <a:defRPr/>
            </a:pPr>
            <a:endParaRPr kumimoji="0" lang="en-US" sz="1600" b="0" i="0" u="none" strike="noStrike" kern="0" cap="none" spc="0" normalizeH="0" baseline="0" noProof="0" dirty="0" smtClean="0">
              <a:ln>
                <a:noFill/>
              </a:ln>
              <a:solidFill>
                <a:srgbClr val="000000"/>
              </a:solidFill>
              <a:effectLst/>
              <a:uLnTx/>
              <a:uFillTx/>
              <a:latin typeface="Arial"/>
              <a:cs typeface="Arial"/>
            </a:endParaRPr>
          </a:p>
        </p:txBody>
      </p:sp>
      <p:sp>
        <p:nvSpPr>
          <p:cNvPr id="11" name="TextBox 10"/>
          <p:cNvSpPr txBox="1"/>
          <p:nvPr/>
        </p:nvSpPr>
        <p:spPr>
          <a:xfrm>
            <a:off x="478971" y="3222171"/>
            <a:ext cx="9187543" cy="707886"/>
          </a:xfrm>
          <a:prstGeom prst="rect">
            <a:avLst/>
          </a:prstGeom>
          <a:noFill/>
        </p:spPr>
        <p:txBody>
          <a:bodyPr wrap="square" rtlCol="0">
            <a:spAutoFit/>
          </a:bodyPr>
          <a:lstStyle/>
          <a:p>
            <a:pPr marL="228600" lvl="1" indent="-227013">
              <a:spcBef>
                <a:spcPct val="50000"/>
              </a:spcBef>
              <a:spcAft>
                <a:spcPct val="25000"/>
              </a:spcAft>
              <a:buClr>
                <a:srgbClr val="FF6600"/>
              </a:buClr>
              <a:buSzPct val="80000"/>
              <a:buFont typeface="Wingdings" pitchFamily="2" charset="2"/>
              <a:buChar char="n"/>
            </a:pPr>
            <a:r>
              <a:rPr lang="en-US" sz="2000" b="0" kern="0" dirty="0">
                <a:solidFill>
                  <a:srgbClr val="000000"/>
                </a:solidFill>
                <a:latin typeface="Arial"/>
                <a:cs typeface="Arial"/>
              </a:rPr>
              <a:t>In 45 such episodes of significant deleveraging since 1950, 32 followed a financial </a:t>
            </a:r>
            <a:r>
              <a:rPr lang="en-US" sz="2000" b="0" kern="0" dirty="0" smtClean="0">
                <a:solidFill>
                  <a:srgbClr val="000000"/>
                </a:solidFill>
                <a:latin typeface="Arial"/>
                <a:cs typeface="Arial"/>
              </a:rPr>
              <a:t>crisis:</a:t>
            </a:r>
            <a:endParaRPr lang="en-US" sz="2000" b="0" kern="0" dirty="0">
              <a:solidFill>
                <a:srgbClr val="000000"/>
              </a:solidFill>
              <a:latin typeface="Arial"/>
              <a:cs typeface="Arial"/>
            </a:endParaRPr>
          </a:p>
        </p:txBody>
      </p:sp>
      <p:sp>
        <p:nvSpPr>
          <p:cNvPr id="28" name="TextBox 27"/>
          <p:cNvSpPr txBox="1"/>
          <p:nvPr/>
        </p:nvSpPr>
        <p:spPr>
          <a:xfrm>
            <a:off x="7597019" y="6287104"/>
            <a:ext cx="2786743" cy="246221"/>
          </a:xfrm>
          <a:prstGeom prst="rect">
            <a:avLst/>
          </a:prstGeom>
          <a:noFill/>
        </p:spPr>
        <p:txBody>
          <a:bodyPr wrap="square" rtlCol="0">
            <a:spAutoFit/>
          </a:bodyPr>
          <a:lstStyle/>
          <a:p>
            <a:r>
              <a:rPr lang="en-US" sz="1000" b="0" dirty="0" smtClean="0"/>
              <a:t>Source: McKinsey Global Institute</a:t>
            </a:r>
            <a:endParaRPr lang="en-US" sz="1000" b="0" dirty="0"/>
          </a:p>
        </p:txBody>
      </p:sp>
      <p:pic>
        <p:nvPicPr>
          <p:cNvPr id="86018" name="Picture 2"/>
          <p:cNvPicPr>
            <a:picLocks noChangeAspect="1" noChangeArrowheads="1"/>
          </p:cNvPicPr>
          <p:nvPr/>
        </p:nvPicPr>
        <p:blipFill>
          <a:blip r:embed="rId2" cstate="print"/>
          <a:srcRect/>
          <a:stretch>
            <a:fillRect/>
          </a:stretch>
        </p:blipFill>
        <p:spPr bwMode="auto">
          <a:xfrm>
            <a:off x="2281238" y="3831772"/>
            <a:ext cx="5295219" cy="3004458"/>
          </a:xfrm>
          <a:prstGeom prst="rect">
            <a:avLst/>
          </a:prstGeom>
          <a:noFill/>
          <a:ln w="9525">
            <a:noFill/>
            <a:miter lim="800000"/>
            <a:headEnd/>
            <a:tailEnd/>
          </a:ln>
        </p:spPr>
      </p:pic>
      <p:sp>
        <p:nvSpPr>
          <p:cNvPr id="12" name="Title 11"/>
          <p:cNvSpPr>
            <a:spLocks noGrp="1"/>
          </p:cNvSpPr>
          <p:nvPr>
            <p:ph type="title"/>
          </p:nvPr>
        </p:nvSpPr>
        <p:spPr/>
        <p:txBody>
          <a:bodyPr/>
          <a:lstStyle/>
          <a:p>
            <a:pPr lvl="0"/>
            <a:r>
              <a:rPr lang="en-US" smtClean="0"/>
              <a:t>Financial Crises Historically Followed by Deleveraging</a:t>
            </a:r>
            <a:endParaRPr lang="en-US" dirty="0"/>
          </a:p>
        </p:txBody>
      </p:sp>
      <p:sp>
        <p:nvSpPr>
          <p:cNvPr id="13" name="Content Placeholder 12"/>
          <p:cNvSpPr>
            <a:spLocks noGrp="1"/>
          </p:cNvSpPr>
          <p:nvPr>
            <p:ph idx="1"/>
          </p:nvPr>
        </p:nvSpPr>
        <p:spPr/>
        <p:txBody>
          <a:bodyPr/>
          <a:lstStyle/>
          <a:p>
            <a:pPr lvl="1"/>
            <a:r>
              <a:rPr lang="en-GB" dirty="0" smtClean="0"/>
              <a:t>A McKinsey study on global credit bubbles defines a significant deleveraging episode as:	</a:t>
            </a:r>
          </a:p>
          <a:p>
            <a:pPr lvl="2"/>
            <a:r>
              <a:rPr lang="en-GB" dirty="0" smtClean="0"/>
              <a:t>Ratio of total debt to GDP declines for at least three consecutive years</a:t>
            </a:r>
          </a:p>
          <a:p>
            <a:pPr lvl="2"/>
            <a:r>
              <a:rPr lang="en-GB" dirty="0" smtClean="0"/>
              <a:t>Ratio of total debt to GDP falls by 10%   </a:t>
            </a:r>
          </a:p>
          <a:p>
            <a:pPr lvl="1"/>
            <a:endParaRPr lang="en-US" dirty="0" smtClean="0"/>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379186" y="426585"/>
            <a:ext cx="9161463" cy="673100"/>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p>
            <a:pPr marL="457200" marR="0" lvl="0" indent="-457200" defTabSz="1019175" rtl="0" eaLnBrk="0" fontAlgn="base" latinLnBrk="0" hangingPunct="0">
              <a:lnSpc>
                <a:spcPct val="80000"/>
              </a:lnSpc>
              <a:spcBef>
                <a:spcPct val="0"/>
              </a:spcBef>
              <a:spcAft>
                <a:spcPct val="0"/>
              </a:spcAft>
              <a:buClrTx/>
              <a:buSzTx/>
              <a:buFontTx/>
              <a:buNone/>
              <a:tabLst/>
              <a:defRPr/>
            </a:pPr>
            <a:endParaRPr kumimoji="0" lang="en-US" sz="2800" b="0" i="0" u="none" strike="noStrike" kern="0" cap="none" spc="0" normalizeH="0" baseline="0" noProof="0" dirty="0" smtClean="0">
              <a:ln>
                <a:noFill/>
              </a:ln>
              <a:solidFill>
                <a:srgbClr val="000066"/>
              </a:solidFill>
              <a:effectLst/>
              <a:uLnTx/>
              <a:uFillTx/>
              <a:latin typeface="+mj-lt"/>
              <a:ea typeface="+mj-ea"/>
              <a:cs typeface="+mj-cs"/>
            </a:endParaRPr>
          </a:p>
        </p:txBody>
      </p:sp>
      <p:sp>
        <p:nvSpPr>
          <p:cNvPr id="8" name="Rectangle 13"/>
          <p:cNvSpPr txBox="1">
            <a:spLocks noChangeArrowheads="1"/>
          </p:cNvSpPr>
          <p:nvPr/>
        </p:nvSpPr>
        <p:spPr bwMode="auto">
          <a:xfrm>
            <a:off x="537029" y="1465943"/>
            <a:ext cx="8940799" cy="65314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228600" marR="0" lvl="1" indent="-227013" algn="l" defTabSz="914400" rtl="0" eaLnBrk="1" fontAlgn="base" latinLnBrk="0" hangingPunct="1">
              <a:lnSpc>
                <a:spcPct val="100000"/>
              </a:lnSpc>
              <a:spcBef>
                <a:spcPct val="50000"/>
              </a:spcBef>
              <a:spcAft>
                <a:spcPct val="25000"/>
              </a:spcAft>
              <a:buClr>
                <a:srgbClr val="FF6600"/>
              </a:buClr>
              <a:buSzPct val="80000"/>
              <a:buFont typeface="Wingdings" pitchFamily="2" charset="2"/>
              <a:buChar char="n"/>
              <a:tabLst/>
              <a:defRPr/>
            </a:pPr>
            <a:endParaRPr kumimoji="0" lang="en-US" sz="1600" b="0" i="0" u="none" strike="noStrike" kern="0" cap="none" spc="0" normalizeH="0" baseline="0" noProof="0" dirty="0" smtClean="0">
              <a:ln>
                <a:noFill/>
              </a:ln>
              <a:solidFill>
                <a:srgbClr val="000000"/>
              </a:solidFill>
              <a:effectLst/>
              <a:uLnTx/>
              <a:uFillTx/>
              <a:latin typeface="Arial"/>
              <a:cs typeface="Arial"/>
            </a:endParaRPr>
          </a:p>
        </p:txBody>
      </p:sp>
      <p:sp>
        <p:nvSpPr>
          <p:cNvPr id="5" name="Rounded Rectangle 4"/>
          <p:cNvSpPr/>
          <p:nvPr/>
        </p:nvSpPr>
        <p:spPr bwMode="auto">
          <a:xfrm>
            <a:off x="2569029" y="2989943"/>
            <a:ext cx="1915885" cy="1349828"/>
          </a:xfrm>
          <a:prstGeom prst="round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1019175" rtl="0" eaLnBrk="1" fontAlgn="base" latinLnBrk="0" hangingPunct="1">
              <a:lnSpc>
                <a:spcPct val="110000"/>
              </a:lnSpc>
              <a:spcBef>
                <a:spcPct val="0"/>
              </a:spcBef>
              <a:spcAft>
                <a:spcPct val="0"/>
              </a:spcAft>
              <a:buClrTx/>
              <a:buSzTx/>
              <a:buFontTx/>
              <a:buNone/>
              <a:tabLst/>
            </a:pPr>
            <a:endParaRPr kumimoji="0" lang="en-US" sz="1400" b="0" i="0" u="none" strike="noStrike" cap="none" normalizeH="0" baseline="0" smtClean="0">
              <a:ln>
                <a:noFill/>
              </a:ln>
              <a:solidFill>
                <a:srgbClr val="000066"/>
              </a:solidFill>
              <a:effectLst/>
              <a:latin typeface="Arial" charset="0"/>
            </a:endParaRPr>
          </a:p>
        </p:txBody>
      </p:sp>
      <p:sp>
        <p:nvSpPr>
          <p:cNvPr id="6" name="Rectangle 5"/>
          <p:cNvSpPr/>
          <p:nvPr/>
        </p:nvSpPr>
        <p:spPr bwMode="auto">
          <a:xfrm>
            <a:off x="1683657" y="2815771"/>
            <a:ext cx="2830286" cy="1698172"/>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1019175" rtl="0" eaLnBrk="1" fontAlgn="base" latinLnBrk="0" hangingPunct="1">
              <a:lnSpc>
                <a:spcPct val="110000"/>
              </a:lnSpc>
              <a:spcBef>
                <a:spcPct val="0"/>
              </a:spcBef>
              <a:spcAft>
                <a:spcPct val="0"/>
              </a:spcAft>
              <a:buClrTx/>
              <a:buSzTx/>
              <a:buFontTx/>
              <a:buNone/>
              <a:tabLst/>
            </a:pPr>
            <a:endParaRPr kumimoji="0" lang="en-US" sz="1400" b="0" i="0" u="none" strike="noStrike" cap="none" normalizeH="0" baseline="0" smtClean="0">
              <a:ln>
                <a:noFill/>
              </a:ln>
              <a:solidFill>
                <a:srgbClr val="000066"/>
              </a:solidFill>
              <a:effectLst/>
              <a:latin typeface="Arial" charset="0"/>
            </a:endParaRPr>
          </a:p>
        </p:txBody>
      </p:sp>
      <p:sp>
        <p:nvSpPr>
          <p:cNvPr id="28" name="TextBox 27"/>
          <p:cNvSpPr txBox="1"/>
          <p:nvPr/>
        </p:nvSpPr>
        <p:spPr>
          <a:xfrm>
            <a:off x="570894" y="6647803"/>
            <a:ext cx="2786743" cy="246221"/>
          </a:xfrm>
          <a:prstGeom prst="rect">
            <a:avLst/>
          </a:prstGeom>
          <a:noFill/>
        </p:spPr>
        <p:txBody>
          <a:bodyPr wrap="square" rtlCol="0">
            <a:spAutoFit/>
          </a:bodyPr>
          <a:lstStyle/>
          <a:p>
            <a:r>
              <a:rPr lang="en-US" sz="1000" b="0" dirty="0" smtClean="0"/>
              <a:t>Source: McKinsey Global Institute</a:t>
            </a:r>
            <a:endParaRPr lang="en-US" sz="1000" b="0" dirty="0"/>
          </a:p>
        </p:txBody>
      </p:sp>
      <p:pic>
        <p:nvPicPr>
          <p:cNvPr id="83971" name="Picture 3"/>
          <p:cNvPicPr>
            <a:picLocks noChangeAspect="1" noChangeArrowheads="1"/>
          </p:cNvPicPr>
          <p:nvPr/>
        </p:nvPicPr>
        <p:blipFill>
          <a:blip r:embed="rId2" cstate="print"/>
          <a:srcRect/>
          <a:stretch>
            <a:fillRect/>
          </a:stretch>
        </p:blipFill>
        <p:spPr bwMode="auto">
          <a:xfrm>
            <a:off x="362857" y="2293257"/>
            <a:ext cx="8933543" cy="4353221"/>
          </a:xfrm>
          <a:prstGeom prst="rect">
            <a:avLst/>
          </a:prstGeom>
          <a:noFill/>
          <a:ln w="9525">
            <a:noFill/>
            <a:miter lim="800000"/>
            <a:headEnd/>
            <a:tailEnd/>
          </a:ln>
        </p:spPr>
      </p:pic>
      <p:sp>
        <p:nvSpPr>
          <p:cNvPr id="11" name="Title 10"/>
          <p:cNvSpPr>
            <a:spLocks noGrp="1"/>
          </p:cNvSpPr>
          <p:nvPr>
            <p:ph type="title"/>
          </p:nvPr>
        </p:nvSpPr>
        <p:spPr/>
        <p:txBody>
          <a:bodyPr/>
          <a:lstStyle/>
          <a:p>
            <a:pPr lvl="0"/>
            <a:r>
              <a:rPr lang="en-US" smtClean="0"/>
              <a:t>History Groups Deleveraging Cycles Into Archetypes</a:t>
            </a:r>
            <a:endParaRPr lang="en-US" dirty="0"/>
          </a:p>
        </p:txBody>
      </p:sp>
      <p:sp>
        <p:nvSpPr>
          <p:cNvPr id="12" name="Content Placeholder 11"/>
          <p:cNvSpPr>
            <a:spLocks noGrp="1"/>
          </p:cNvSpPr>
          <p:nvPr>
            <p:ph idx="1"/>
          </p:nvPr>
        </p:nvSpPr>
        <p:spPr/>
        <p:txBody>
          <a:bodyPr/>
          <a:lstStyle/>
          <a:p>
            <a:pPr lvl="1"/>
            <a:r>
              <a:rPr lang="en-GB" dirty="0" smtClean="0"/>
              <a:t>Study also suggests that today’s mature economies are most likely to deleverage through a period of austerity, or “belt-tightening”</a:t>
            </a:r>
          </a:p>
          <a:p>
            <a:pPr lvl="2"/>
            <a:endParaRPr lang="en-GB" dirty="0" smtClean="0"/>
          </a:p>
          <a:p>
            <a:pPr lvl="2"/>
            <a:r>
              <a:rPr lang="en-GB" dirty="0" smtClean="0"/>
              <a:t> </a:t>
            </a:r>
          </a:p>
          <a:p>
            <a:pPr lvl="1"/>
            <a:endParaRPr lang="en-US" dirty="0" smtClean="0"/>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1115786" y="0"/>
            <a:ext cx="9161463" cy="673100"/>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p>
            <a:pPr marL="457200" marR="0" lvl="0" indent="-457200" defTabSz="1019175" rtl="0" eaLnBrk="0" fontAlgn="base" latinLnBrk="0" hangingPunct="0">
              <a:lnSpc>
                <a:spcPct val="80000"/>
              </a:lnSpc>
              <a:spcBef>
                <a:spcPct val="0"/>
              </a:spcBef>
              <a:spcAft>
                <a:spcPct val="0"/>
              </a:spcAft>
              <a:buClrTx/>
              <a:buSzTx/>
              <a:buFontTx/>
              <a:buNone/>
              <a:tabLst/>
              <a:defRPr/>
            </a:pPr>
            <a:endParaRPr kumimoji="0" lang="en-US" sz="2800" b="0" i="0" u="none" strike="noStrike" kern="0" cap="none" spc="0" normalizeH="0" baseline="0" noProof="0" dirty="0" smtClean="0">
              <a:ln>
                <a:noFill/>
              </a:ln>
              <a:solidFill>
                <a:srgbClr val="000066"/>
              </a:solidFill>
              <a:effectLst/>
              <a:uLnTx/>
              <a:uFillTx/>
              <a:latin typeface="+mj-lt"/>
              <a:ea typeface="+mj-ea"/>
              <a:cs typeface="+mj-cs"/>
            </a:endParaRPr>
          </a:p>
        </p:txBody>
      </p:sp>
      <p:sp>
        <p:nvSpPr>
          <p:cNvPr id="8" name="Rectangle 13"/>
          <p:cNvSpPr txBox="1">
            <a:spLocks noChangeArrowheads="1"/>
          </p:cNvSpPr>
          <p:nvPr/>
        </p:nvSpPr>
        <p:spPr bwMode="auto">
          <a:xfrm>
            <a:off x="537029" y="1465943"/>
            <a:ext cx="8940799" cy="65314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228600" marR="0" lvl="1" indent="-227013" algn="l" defTabSz="914400" rtl="0" eaLnBrk="1" fontAlgn="base" latinLnBrk="0" hangingPunct="1">
              <a:lnSpc>
                <a:spcPct val="100000"/>
              </a:lnSpc>
              <a:spcBef>
                <a:spcPct val="50000"/>
              </a:spcBef>
              <a:spcAft>
                <a:spcPct val="25000"/>
              </a:spcAft>
              <a:buClr>
                <a:srgbClr val="FF6600"/>
              </a:buClr>
              <a:buSzPct val="80000"/>
              <a:buFont typeface="Wingdings" pitchFamily="2" charset="2"/>
              <a:buChar char="n"/>
              <a:tabLst/>
              <a:defRPr/>
            </a:pPr>
            <a:endParaRPr lang="en-GB" sz="2000" b="0" kern="0" dirty="0" smtClean="0">
              <a:solidFill>
                <a:srgbClr val="000000"/>
              </a:solidFill>
              <a:latin typeface="Arial"/>
              <a:cs typeface="Arial"/>
            </a:endParaRPr>
          </a:p>
          <a:p>
            <a:pPr marL="685800" lvl="2" indent="-227013">
              <a:spcBef>
                <a:spcPct val="50000"/>
              </a:spcBef>
              <a:spcAft>
                <a:spcPct val="25000"/>
              </a:spcAft>
              <a:buClr>
                <a:srgbClr val="FF6600"/>
              </a:buClr>
              <a:buSzPct val="80000"/>
              <a:buFont typeface="Arial" pitchFamily="34" charset="0"/>
              <a:buChar char="•"/>
            </a:pPr>
            <a:endParaRPr lang="en-GB" sz="1800" b="0" kern="0" dirty="0" smtClean="0">
              <a:solidFill>
                <a:srgbClr val="000000"/>
              </a:solidFill>
              <a:latin typeface="Arial"/>
              <a:cs typeface="Arial"/>
            </a:endParaRPr>
          </a:p>
          <a:p>
            <a:pPr marL="915987" lvl="2" indent="-457200">
              <a:spcBef>
                <a:spcPct val="50000"/>
              </a:spcBef>
              <a:spcAft>
                <a:spcPct val="25000"/>
              </a:spcAft>
              <a:buClr>
                <a:srgbClr val="FF6600"/>
              </a:buClr>
              <a:buSzPct val="80000"/>
            </a:pPr>
            <a:r>
              <a:rPr lang="en-GB" sz="1800" b="0" kern="0" dirty="0" smtClean="0">
                <a:solidFill>
                  <a:srgbClr val="000000"/>
                </a:solidFill>
                <a:latin typeface="Arial"/>
                <a:cs typeface="Arial"/>
              </a:rPr>
              <a:t> </a:t>
            </a:r>
            <a:endParaRPr lang="en-GB" sz="1800" b="0" kern="0" noProof="0" dirty="0" smtClean="0">
              <a:solidFill>
                <a:srgbClr val="000000"/>
              </a:solidFill>
              <a:latin typeface="Arial"/>
              <a:cs typeface="Arial"/>
            </a:endParaRPr>
          </a:p>
          <a:p>
            <a:pPr marL="228600" marR="0" lvl="1" indent="-227013" algn="l" defTabSz="914400" rtl="0" eaLnBrk="1" fontAlgn="base" latinLnBrk="0" hangingPunct="1">
              <a:lnSpc>
                <a:spcPct val="100000"/>
              </a:lnSpc>
              <a:spcBef>
                <a:spcPct val="50000"/>
              </a:spcBef>
              <a:spcAft>
                <a:spcPct val="25000"/>
              </a:spcAft>
              <a:buClr>
                <a:srgbClr val="FF6600"/>
              </a:buClr>
              <a:buSzPct val="80000"/>
              <a:buFont typeface="Wingdings" pitchFamily="2" charset="2"/>
              <a:buChar char="n"/>
              <a:tabLst/>
              <a:defRPr/>
            </a:pPr>
            <a:endParaRPr kumimoji="0" lang="en-US" sz="1600" b="0" i="0" u="none" strike="noStrike" kern="0" cap="none" spc="0" normalizeH="0" baseline="0" noProof="0" dirty="0" smtClean="0">
              <a:ln>
                <a:noFill/>
              </a:ln>
              <a:solidFill>
                <a:srgbClr val="000000"/>
              </a:solidFill>
              <a:effectLst/>
              <a:uLnTx/>
              <a:uFillTx/>
              <a:latin typeface="Arial"/>
              <a:cs typeface="Arial"/>
            </a:endParaRPr>
          </a:p>
        </p:txBody>
      </p:sp>
      <p:sp>
        <p:nvSpPr>
          <p:cNvPr id="5" name="Rounded Rectangle 4"/>
          <p:cNvSpPr/>
          <p:nvPr/>
        </p:nvSpPr>
        <p:spPr bwMode="auto">
          <a:xfrm>
            <a:off x="2569029" y="2989943"/>
            <a:ext cx="1915885" cy="1349828"/>
          </a:xfrm>
          <a:prstGeom prst="round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1019175" rtl="0" eaLnBrk="1" fontAlgn="base" latinLnBrk="0" hangingPunct="1">
              <a:lnSpc>
                <a:spcPct val="110000"/>
              </a:lnSpc>
              <a:spcBef>
                <a:spcPct val="0"/>
              </a:spcBef>
              <a:spcAft>
                <a:spcPct val="0"/>
              </a:spcAft>
              <a:buClrTx/>
              <a:buSzTx/>
              <a:buFontTx/>
              <a:buNone/>
              <a:tabLst/>
            </a:pPr>
            <a:endParaRPr kumimoji="0" lang="en-US" sz="1400" b="0" i="0" u="none" strike="noStrike" cap="none" normalizeH="0" baseline="0" smtClean="0">
              <a:ln>
                <a:noFill/>
              </a:ln>
              <a:solidFill>
                <a:srgbClr val="000066"/>
              </a:solidFill>
              <a:effectLst/>
              <a:latin typeface="Arial" charset="0"/>
            </a:endParaRPr>
          </a:p>
        </p:txBody>
      </p:sp>
      <p:sp>
        <p:nvSpPr>
          <p:cNvPr id="6" name="Rectangle 5"/>
          <p:cNvSpPr/>
          <p:nvPr/>
        </p:nvSpPr>
        <p:spPr bwMode="auto">
          <a:xfrm>
            <a:off x="1683657" y="2815771"/>
            <a:ext cx="2830286" cy="1698172"/>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1019175" rtl="0" eaLnBrk="1" fontAlgn="base" latinLnBrk="0" hangingPunct="1">
              <a:lnSpc>
                <a:spcPct val="110000"/>
              </a:lnSpc>
              <a:spcBef>
                <a:spcPct val="0"/>
              </a:spcBef>
              <a:spcAft>
                <a:spcPct val="0"/>
              </a:spcAft>
              <a:buClrTx/>
              <a:buSzTx/>
              <a:buFontTx/>
              <a:buNone/>
              <a:tabLst/>
            </a:pPr>
            <a:endParaRPr kumimoji="0" lang="en-US" sz="1400" b="0" i="0" u="none" strike="noStrike" cap="none" normalizeH="0" baseline="0" smtClean="0">
              <a:ln>
                <a:noFill/>
              </a:ln>
              <a:solidFill>
                <a:srgbClr val="000066"/>
              </a:solidFill>
              <a:effectLst/>
              <a:latin typeface="Arial" charset="0"/>
            </a:endParaRPr>
          </a:p>
        </p:txBody>
      </p:sp>
      <p:sp>
        <p:nvSpPr>
          <p:cNvPr id="28" name="TextBox 27"/>
          <p:cNvSpPr txBox="1"/>
          <p:nvPr/>
        </p:nvSpPr>
        <p:spPr>
          <a:xfrm>
            <a:off x="807961" y="6681670"/>
            <a:ext cx="2786743" cy="246221"/>
          </a:xfrm>
          <a:prstGeom prst="rect">
            <a:avLst/>
          </a:prstGeom>
          <a:noFill/>
        </p:spPr>
        <p:txBody>
          <a:bodyPr wrap="square" rtlCol="0">
            <a:spAutoFit/>
          </a:bodyPr>
          <a:lstStyle/>
          <a:p>
            <a:r>
              <a:rPr lang="en-US" sz="1000" b="0" dirty="0" smtClean="0"/>
              <a:t>Source: McKinsey Global Institute</a:t>
            </a:r>
            <a:endParaRPr lang="en-US" sz="1000" b="0" dirty="0"/>
          </a:p>
        </p:txBody>
      </p:sp>
      <p:sp>
        <p:nvSpPr>
          <p:cNvPr id="9" name="Rectangle 13"/>
          <p:cNvSpPr txBox="1">
            <a:spLocks noChangeArrowheads="1"/>
          </p:cNvSpPr>
          <p:nvPr/>
        </p:nvSpPr>
        <p:spPr bwMode="auto">
          <a:xfrm>
            <a:off x="703944" y="1357086"/>
            <a:ext cx="8940799" cy="65314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228600" marR="0" lvl="1" indent="-227013" algn="l" defTabSz="914400" rtl="0" eaLnBrk="1" fontAlgn="base" latinLnBrk="0" hangingPunct="1">
              <a:lnSpc>
                <a:spcPct val="100000"/>
              </a:lnSpc>
              <a:spcBef>
                <a:spcPct val="50000"/>
              </a:spcBef>
              <a:spcAft>
                <a:spcPct val="25000"/>
              </a:spcAft>
              <a:buClr>
                <a:srgbClr val="FF6600"/>
              </a:buClr>
              <a:buSzPct val="80000"/>
              <a:buFont typeface="Wingdings" pitchFamily="2" charset="2"/>
              <a:buChar char="n"/>
              <a:tabLst/>
              <a:defRPr/>
            </a:pPr>
            <a:endParaRPr kumimoji="0" lang="en-US" sz="1600" b="0" i="0" u="none" strike="noStrike" kern="0" cap="none" spc="0" normalizeH="0" baseline="0" noProof="0" dirty="0" smtClean="0">
              <a:ln>
                <a:noFill/>
              </a:ln>
              <a:solidFill>
                <a:srgbClr val="000000"/>
              </a:solidFill>
              <a:effectLst/>
              <a:uLnTx/>
              <a:uFillTx/>
              <a:latin typeface="Arial"/>
              <a:cs typeface="Arial"/>
            </a:endParaRPr>
          </a:p>
        </p:txBody>
      </p:sp>
      <p:pic>
        <p:nvPicPr>
          <p:cNvPr id="84996" name="Picture 4"/>
          <p:cNvPicPr>
            <a:picLocks noChangeAspect="1" noChangeArrowheads="1"/>
          </p:cNvPicPr>
          <p:nvPr/>
        </p:nvPicPr>
        <p:blipFill>
          <a:blip r:embed="rId2" cstate="print"/>
          <a:srcRect/>
          <a:stretch>
            <a:fillRect/>
          </a:stretch>
        </p:blipFill>
        <p:spPr bwMode="auto">
          <a:xfrm>
            <a:off x="812799" y="3918856"/>
            <a:ext cx="8519887" cy="2786743"/>
          </a:xfrm>
          <a:prstGeom prst="rect">
            <a:avLst/>
          </a:prstGeom>
          <a:noFill/>
          <a:ln w="9525">
            <a:noFill/>
            <a:miter lim="800000"/>
            <a:headEnd/>
            <a:tailEnd/>
          </a:ln>
        </p:spPr>
      </p:pic>
      <p:sp>
        <p:nvSpPr>
          <p:cNvPr id="10" name="Title 9"/>
          <p:cNvSpPr>
            <a:spLocks noGrp="1"/>
          </p:cNvSpPr>
          <p:nvPr>
            <p:ph type="title"/>
          </p:nvPr>
        </p:nvSpPr>
        <p:spPr/>
        <p:txBody>
          <a:bodyPr/>
          <a:lstStyle/>
          <a:p>
            <a:pPr lvl="0"/>
            <a:r>
              <a:rPr lang="en-US" dirty="0" smtClean="0"/>
              <a:t>“Belt-Tightening” Periods Have Common Characteristics</a:t>
            </a:r>
            <a:endParaRPr lang="en-US" dirty="0"/>
          </a:p>
        </p:txBody>
      </p:sp>
      <p:sp>
        <p:nvSpPr>
          <p:cNvPr id="11" name="Content Placeholder 10"/>
          <p:cNvSpPr>
            <a:spLocks noGrp="1"/>
          </p:cNvSpPr>
          <p:nvPr>
            <p:ph idx="1"/>
          </p:nvPr>
        </p:nvSpPr>
        <p:spPr/>
        <p:txBody>
          <a:bodyPr/>
          <a:lstStyle/>
          <a:p>
            <a:pPr marL="228600" lvl="1" indent="-227013" defTabSz="914400" eaLnBrk="1" hangingPunct="1">
              <a:buClr>
                <a:srgbClr val="FF6600"/>
              </a:buClr>
              <a:defRPr/>
            </a:pPr>
            <a:r>
              <a:rPr lang="en-GB" sz="1600" dirty="0" smtClean="0">
                <a:cs typeface="Arial"/>
              </a:rPr>
              <a:t>“Belt-Tightening” deleveraging episodes last an average of six to seven years and are accompanied by a recession in the initial years</a:t>
            </a:r>
          </a:p>
          <a:p>
            <a:pPr marL="228600" lvl="1" indent="-227013" defTabSz="914400" eaLnBrk="1" hangingPunct="1">
              <a:buClr>
                <a:srgbClr val="FF6600"/>
              </a:buClr>
              <a:defRPr/>
            </a:pPr>
            <a:r>
              <a:rPr lang="en-GB" sz="1600" dirty="0" smtClean="0">
                <a:cs typeface="Arial"/>
              </a:rPr>
              <a:t>Debt to GDP reduced by about 25 percent</a:t>
            </a:r>
          </a:p>
          <a:p>
            <a:pPr marL="228600" lvl="1" indent="-227013" defTabSz="914400" eaLnBrk="1" hangingPunct="1">
              <a:buClr>
                <a:srgbClr val="FF6600"/>
              </a:buClr>
              <a:defRPr/>
            </a:pPr>
            <a:r>
              <a:rPr lang="en-GB" sz="1600" dirty="0" smtClean="0">
                <a:cs typeface="Arial"/>
              </a:rPr>
              <a:t>Credit growth in most cases slows dramatically and has been associated with declining GDP in the first two years of deleveraging</a:t>
            </a:r>
          </a:p>
          <a:p>
            <a:pPr marL="228600" lvl="1" indent="-227013" defTabSz="914400" eaLnBrk="1" hangingPunct="1">
              <a:buClr>
                <a:srgbClr val="FF6600"/>
              </a:buClr>
              <a:defRPr/>
            </a:pPr>
            <a:r>
              <a:rPr lang="en-GB" sz="1600" dirty="0" smtClean="0">
                <a:cs typeface="Arial"/>
              </a:rPr>
              <a:t>Savings rate increased as borrowers slowly reduced their debt</a:t>
            </a:r>
          </a:p>
          <a:p>
            <a:pPr marL="228600" lvl="1" indent="-227013" defTabSz="914400" eaLnBrk="1" hangingPunct="1">
              <a:buClr>
                <a:srgbClr val="FF6600"/>
              </a:buClr>
              <a:defRPr/>
            </a:pPr>
            <a:r>
              <a:rPr lang="en-GB" sz="1600" dirty="0" smtClean="0">
                <a:cs typeface="Arial"/>
              </a:rPr>
              <a:t>Nominal GDP growth maintained </a:t>
            </a:r>
          </a:p>
          <a:p>
            <a:pPr marL="915987" lvl="2" indent="-457200">
              <a:spcBef>
                <a:spcPct val="50000"/>
              </a:spcBef>
              <a:spcAft>
                <a:spcPct val="25000"/>
              </a:spcAft>
              <a:buClr>
                <a:srgbClr val="FF6600"/>
              </a:buClr>
              <a:buSzPct val="80000"/>
              <a:buFont typeface="Wingdings" pitchFamily="2" charset="2"/>
              <a:buChar char="Ø"/>
            </a:pPr>
            <a:endParaRPr lang="en-GB" dirty="0" smtClean="0">
              <a:cs typeface="Arial"/>
            </a:endParaRPr>
          </a:p>
          <a:p>
            <a:pPr marL="228600" lvl="1" indent="-227013" defTabSz="914400" eaLnBrk="1" hangingPunct="1">
              <a:buClr>
                <a:srgbClr val="FF6600"/>
              </a:buClr>
              <a:defRPr/>
            </a:pPr>
            <a:endParaRPr lang="en-US" sz="1600" dirty="0" smtClean="0">
              <a:cs typeface="Arial"/>
            </a:endParaRPr>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1225852" y="0"/>
            <a:ext cx="9161463" cy="673100"/>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p>
            <a:pPr marL="457200" marR="0" lvl="0" indent="-457200" defTabSz="1019175" rtl="0" eaLnBrk="0" fontAlgn="base" latinLnBrk="0" hangingPunct="0">
              <a:lnSpc>
                <a:spcPct val="80000"/>
              </a:lnSpc>
              <a:spcBef>
                <a:spcPct val="0"/>
              </a:spcBef>
              <a:spcAft>
                <a:spcPct val="0"/>
              </a:spcAft>
              <a:buClrTx/>
              <a:buSzTx/>
              <a:buFontTx/>
              <a:buNone/>
              <a:tabLst/>
              <a:defRPr/>
            </a:pPr>
            <a:endParaRPr kumimoji="0" lang="en-US" sz="2800" b="0" i="0" u="none" strike="noStrike" kern="0" cap="none" spc="0" normalizeH="0" baseline="0" noProof="0" dirty="0" smtClean="0">
              <a:ln>
                <a:noFill/>
              </a:ln>
              <a:solidFill>
                <a:srgbClr val="000066"/>
              </a:solidFill>
              <a:effectLst/>
              <a:uLnTx/>
              <a:uFillTx/>
              <a:latin typeface="+mj-lt"/>
              <a:ea typeface="+mj-ea"/>
              <a:cs typeface="+mj-cs"/>
            </a:endParaRPr>
          </a:p>
        </p:txBody>
      </p:sp>
      <p:sp>
        <p:nvSpPr>
          <p:cNvPr id="8" name="Rectangle 13"/>
          <p:cNvSpPr txBox="1">
            <a:spLocks noChangeArrowheads="1"/>
          </p:cNvSpPr>
          <p:nvPr/>
        </p:nvSpPr>
        <p:spPr bwMode="auto">
          <a:xfrm>
            <a:off x="537029" y="1465943"/>
            <a:ext cx="8940799" cy="65314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228600" marR="0" lvl="1" indent="-227013" algn="l" defTabSz="914400" rtl="0" eaLnBrk="1" fontAlgn="base" latinLnBrk="0" hangingPunct="1">
              <a:lnSpc>
                <a:spcPct val="100000"/>
              </a:lnSpc>
              <a:spcBef>
                <a:spcPct val="50000"/>
              </a:spcBef>
              <a:spcAft>
                <a:spcPct val="25000"/>
              </a:spcAft>
              <a:buClr>
                <a:srgbClr val="FF6600"/>
              </a:buClr>
              <a:buSzPct val="80000"/>
              <a:buFont typeface="Wingdings" pitchFamily="2" charset="2"/>
              <a:buChar char="n"/>
              <a:tabLst/>
              <a:defRPr/>
            </a:pPr>
            <a:endParaRPr lang="en-GB" sz="2000" b="0" kern="0" dirty="0" smtClean="0">
              <a:solidFill>
                <a:srgbClr val="000000"/>
              </a:solidFill>
              <a:latin typeface="Arial"/>
              <a:cs typeface="Arial"/>
            </a:endParaRPr>
          </a:p>
          <a:p>
            <a:pPr marL="685800" lvl="2" indent="-227013">
              <a:spcBef>
                <a:spcPct val="50000"/>
              </a:spcBef>
              <a:spcAft>
                <a:spcPct val="25000"/>
              </a:spcAft>
              <a:buClr>
                <a:srgbClr val="FF6600"/>
              </a:buClr>
              <a:buSzPct val="80000"/>
              <a:buFont typeface="Arial" pitchFamily="34" charset="0"/>
              <a:buChar char="•"/>
            </a:pPr>
            <a:endParaRPr lang="en-GB" sz="1800" b="0" kern="0" dirty="0" smtClean="0">
              <a:solidFill>
                <a:srgbClr val="000000"/>
              </a:solidFill>
              <a:latin typeface="Arial"/>
              <a:cs typeface="Arial"/>
            </a:endParaRPr>
          </a:p>
          <a:p>
            <a:pPr marL="915987" lvl="2" indent="-457200">
              <a:spcBef>
                <a:spcPct val="50000"/>
              </a:spcBef>
              <a:spcAft>
                <a:spcPct val="25000"/>
              </a:spcAft>
              <a:buClr>
                <a:srgbClr val="FF6600"/>
              </a:buClr>
              <a:buSzPct val="80000"/>
            </a:pPr>
            <a:r>
              <a:rPr lang="en-GB" sz="1800" b="0" kern="0" dirty="0" smtClean="0">
                <a:solidFill>
                  <a:srgbClr val="000000"/>
                </a:solidFill>
                <a:latin typeface="Arial"/>
                <a:cs typeface="Arial"/>
              </a:rPr>
              <a:t> </a:t>
            </a:r>
            <a:endParaRPr lang="en-GB" sz="1800" b="0" kern="0" noProof="0" dirty="0" smtClean="0">
              <a:solidFill>
                <a:srgbClr val="000000"/>
              </a:solidFill>
              <a:latin typeface="Arial"/>
              <a:cs typeface="Arial"/>
            </a:endParaRPr>
          </a:p>
          <a:p>
            <a:pPr marL="228600" marR="0" lvl="1" indent="-227013" algn="l" defTabSz="914400" rtl="0" eaLnBrk="1" fontAlgn="base" latinLnBrk="0" hangingPunct="1">
              <a:lnSpc>
                <a:spcPct val="100000"/>
              </a:lnSpc>
              <a:spcBef>
                <a:spcPct val="50000"/>
              </a:spcBef>
              <a:spcAft>
                <a:spcPct val="25000"/>
              </a:spcAft>
              <a:buClr>
                <a:srgbClr val="FF6600"/>
              </a:buClr>
              <a:buSzPct val="80000"/>
              <a:buFont typeface="Wingdings" pitchFamily="2" charset="2"/>
              <a:buChar char="n"/>
              <a:tabLst/>
              <a:defRPr/>
            </a:pPr>
            <a:endParaRPr kumimoji="0" lang="en-US" sz="1600" b="0" i="0" u="none" strike="noStrike" kern="0" cap="none" spc="0" normalizeH="0" baseline="0" noProof="0" dirty="0" smtClean="0">
              <a:ln>
                <a:noFill/>
              </a:ln>
              <a:solidFill>
                <a:srgbClr val="000000"/>
              </a:solidFill>
              <a:effectLst/>
              <a:uLnTx/>
              <a:uFillTx/>
              <a:latin typeface="Arial"/>
              <a:cs typeface="Arial"/>
            </a:endParaRPr>
          </a:p>
        </p:txBody>
      </p:sp>
      <p:sp>
        <p:nvSpPr>
          <p:cNvPr id="5" name="Rounded Rectangle 4"/>
          <p:cNvSpPr/>
          <p:nvPr/>
        </p:nvSpPr>
        <p:spPr bwMode="auto">
          <a:xfrm>
            <a:off x="2569029" y="2989943"/>
            <a:ext cx="1915885" cy="1349828"/>
          </a:xfrm>
          <a:prstGeom prst="round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1019175" rtl="0" eaLnBrk="1" fontAlgn="base" latinLnBrk="0" hangingPunct="1">
              <a:lnSpc>
                <a:spcPct val="110000"/>
              </a:lnSpc>
              <a:spcBef>
                <a:spcPct val="0"/>
              </a:spcBef>
              <a:spcAft>
                <a:spcPct val="0"/>
              </a:spcAft>
              <a:buClrTx/>
              <a:buSzTx/>
              <a:buFontTx/>
              <a:buNone/>
              <a:tabLst/>
            </a:pPr>
            <a:endParaRPr kumimoji="0" lang="en-US" sz="1400" b="0" i="0" u="none" strike="noStrike" cap="none" normalizeH="0" baseline="0" smtClean="0">
              <a:ln>
                <a:noFill/>
              </a:ln>
              <a:solidFill>
                <a:srgbClr val="000066"/>
              </a:solidFill>
              <a:effectLst/>
              <a:latin typeface="Arial" charset="0"/>
            </a:endParaRPr>
          </a:p>
        </p:txBody>
      </p:sp>
      <p:sp>
        <p:nvSpPr>
          <p:cNvPr id="6" name="Rectangle 5"/>
          <p:cNvSpPr/>
          <p:nvPr/>
        </p:nvSpPr>
        <p:spPr bwMode="auto">
          <a:xfrm>
            <a:off x="1683657" y="2815771"/>
            <a:ext cx="2830286" cy="1698172"/>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1019175" rtl="0" eaLnBrk="1" fontAlgn="base" latinLnBrk="0" hangingPunct="1">
              <a:lnSpc>
                <a:spcPct val="110000"/>
              </a:lnSpc>
              <a:spcBef>
                <a:spcPct val="0"/>
              </a:spcBef>
              <a:spcAft>
                <a:spcPct val="0"/>
              </a:spcAft>
              <a:buClrTx/>
              <a:buSzTx/>
              <a:buFontTx/>
              <a:buNone/>
              <a:tabLst/>
            </a:pPr>
            <a:endParaRPr kumimoji="0" lang="en-US" sz="1400" b="0" i="0" u="none" strike="noStrike" cap="none" normalizeH="0" baseline="0" smtClean="0">
              <a:ln>
                <a:noFill/>
              </a:ln>
              <a:solidFill>
                <a:srgbClr val="000066"/>
              </a:solidFill>
              <a:effectLst/>
              <a:latin typeface="Arial" charset="0"/>
            </a:endParaRPr>
          </a:p>
        </p:txBody>
      </p:sp>
      <p:sp>
        <p:nvSpPr>
          <p:cNvPr id="28" name="TextBox 27"/>
          <p:cNvSpPr txBox="1"/>
          <p:nvPr/>
        </p:nvSpPr>
        <p:spPr>
          <a:xfrm>
            <a:off x="875695" y="6613936"/>
            <a:ext cx="2786743" cy="246221"/>
          </a:xfrm>
          <a:prstGeom prst="rect">
            <a:avLst/>
          </a:prstGeom>
          <a:noFill/>
        </p:spPr>
        <p:txBody>
          <a:bodyPr wrap="square" rtlCol="0">
            <a:spAutoFit/>
          </a:bodyPr>
          <a:lstStyle/>
          <a:p>
            <a:r>
              <a:rPr lang="en-US" sz="1000" b="0" dirty="0" smtClean="0"/>
              <a:t>Source: McKinsey Global Institute</a:t>
            </a:r>
            <a:endParaRPr lang="en-US" sz="1000" b="0" dirty="0"/>
          </a:p>
        </p:txBody>
      </p:sp>
      <p:sp>
        <p:nvSpPr>
          <p:cNvPr id="9" name="Rectangle 13"/>
          <p:cNvSpPr txBox="1">
            <a:spLocks noChangeArrowheads="1"/>
          </p:cNvSpPr>
          <p:nvPr/>
        </p:nvSpPr>
        <p:spPr bwMode="auto">
          <a:xfrm>
            <a:off x="703944" y="1357086"/>
            <a:ext cx="8940799" cy="65314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228600" marR="0" lvl="1" indent="-227013" algn="l" defTabSz="914400" rtl="0" eaLnBrk="1" fontAlgn="base" latinLnBrk="0" hangingPunct="1">
              <a:lnSpc>
                <a:spcPct val="100000"/>
              </a:lnSpc>
              <a:spcBef>
                <a:spcPct val="50000"/>
              </a:spcBef>
              <a:spcAft>
                <a:spcPct val="25000"/>
              </a:spcAft>
              <a:buClr>
                <a:srgbClr val="FF6600"/>
              </a:buClr>
              <a:buSzPct val="80000"/>
              <a:buFont typeface="Wingdings" pitchFamily="2" charset="2"/>
              <a:buChar char="n"/>
              <a:tabLst/>
              <a:defRPr/>
            </a:pPr>
            <a:endParaRPr kumimoji="0" lang="en-US" sz="1600" b="0" i="0" u="none" strike="noStrike" kern="0" cap="none" spc="0" normalizeH="0" baseline="0" noProof="0" dirty="0" smtClean="0">
              <a:ln>
                <a:noFill/>
              </a:ln>
              <a:solidFill>
                <a:srgbClr val="000000"/>
              </a:solidFill>
              <a:effectLst/>
              <a:uLnTx/>
              <a:uFillTx/>
              <a:latin typeface="Arial"/>
              <a:cs typeface="Arial"/>
            </a:endParaRPr>
          </a:p>
        </p:txBody>
      </p:sp>
      <p:pic>
        <p:nvPicPr>
          <p:cNvPr id="88067" name="Picture 3"/>
          <p:cNvPicPr>
            <a:picLocks noChangeAspect="1" noChangeArrowheads="1"/>
          </p:cNvPicPr>
          <p:nvPr/>
        </p:nvPicPr>
        <p:blipFill>
          <a:blip r:embed="rId2" cstate="print"/>
          <a:srcRect/>
          <a:stretch>
            <a:fillRect/>
          </a:stretch>
        </p:blipFill>
        <p:spPr bwMode="auto">
          <a:xfrm>
            <a:off x="696685" y="2714171"/>
            <a:ext cx="8984343" cy="3918857"/>
          </a:xfrm>
          <a:prstGeom prst="rect">
            <a:avLst/>
          </a:prstGeom>
          <a:noFill/>
          <a:ln w="9525">
            <a:noFill/>
            <a:miter lim="800000"/>
            <a:headEnd/>
            <a:tailEnd/>
          </a:ln>
        </p:spPr>
      </p:pic>
      <p:sp>
        <p:nvSpPr>
          <p:cNvPr id="10" name="Title 9"/>
          <p:cNvSpPr>
            <a:spLocks noGrp="1"/>
          </p:cNvSpPr>
          <p:nvPr>
            <p:ph type="title"/>
          </p:nvPr>
        </p:nvSpPr>
        <p:spPr/>
        <p:txBody>
          <a:bodyPr/>
          <a:lstStyle/>
          <a:p>
            <a:pPr lvl="0"/>
            <a:r>
              <a:rPr lang="en-US" smtClean="0"/>
              <a:t>Nominal GDP Maintained Through Other Mechanisms </a:t>
            </a:r>
            <a:endParaRPr lang="en-US" dirty="0"/>
          </a:p>
        </p:txBody>
      </p:sp>
      <p:sp>
        <p:nvSpPr>
          <p:cNvPr id="11" name="Content Placeholder 10"/>
          <p:cNvSpPr>
            <a:spLocks noGrp="1"/>
          </p:cNvSpPr>
          <p:nvPr>
            <p:ph idx="1"/>
          </p:nvPr>
        </p:nvSpPr>
        <p:spPr/>
        <p:txBody>
          <a:bodyPr/>
          <a:lstStyle/>
          <a:p>
            <a:pPr lvl="1"/>
            <a:r>
              <a:rPr lang="en-GB" dirty="0" smtClean="0"/>
              <a:t>If households save more and businesses invest less, GDP will be reduced unless it is supported by another factor</a:t>
            </a:r>
          </a:p>
          <a:p>
            <a:pPr lvl="1"/>
            <a:r>
              <a:rPr lang="en-GB" dirty="0" smtClean="0"/>
              <a:t>Expansion of net exports has dampened GDP reduction in the past</a:t>
            </a:r>
          </a:p>
          <a:p>
            <a:pPr lvl="2"/>
            <a:endParaRPr lang="en-GB" dirty="0" smtClean="0"/>
          </a:p>
          <a:p>
            <a:pPr lvl="1"/>
            <a:endParaRPr lang="en-US" dirty="0" smtClean="0"/>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13"/>
          <p:cNvSpPr txBox="1">
            <a:spLocks noChangeArrowheads="1"/>
          </p:cNvSpPr>
          <p:nvPr/>
        </p:nvSpPr>
        <p:spPr bwMode="auto">
          <a:xfrm>
            <a:off x="537029" y="1465943"/>
            <a:ext cx="8940799" cy="65314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228600" marR="0" lvl="1" indent="-227013" algn="l" defTabSz="914400" rtl="0" eaLnBrk="1" fontAlgn="base" latinLnBrk="0" hangingPunct="1">
              <a:lnSpc>
                <a:spcPct val="100000"/>
              </a:lnSpc>
              <a:spcBef>
                <a:spcPct val="50000"/>
              </a:spcBef>
              <a:spcAft>
                <a:spcPct val="25000"/>
              </a:spcAft>
              <a:buClr>
                <a:srgbClr val="FF6600"/>
              </a:buClr>
              <a:buSzPct val="80000"/>
              <a:buFont typeface="Wingdings" pitchFamily="2" charset="2"/>
              <a:buChar char="n"/>
              <a:tabLst/>
              <a:defRPr/>
            </a:pPr>
            <a:endParaRPr lang="en-GB" sz="2000" b="0" kern="0" dirty="0" smtClean="0">
              <a:solidFill>
                <a:srgbClr val="000000"/>
              </a:solidFill>
              <a:latin typeface="Arial"/>
              <a:cs typeface="Arial"/>
            </a:endParaRPr>
          </a:p>
          <a:p>
            <a:pPr marL="685800" lvl="2" indent="-227013">
              <a:spcBef>
                <a:spcPct val="50000"/>
              </a:spcBef>
              <a:spcAft>
                <a:spcPct val="25000"/>
              </a:spcAft>
              <a:buClr>
                <a:srgbClr val="FF6600"/>
              </a:buClr>
              <a:buSzPct val="80000"/>
              <a:buFont typeface="Arial" pitchFamily="34" charset="0"/>
              <a:buChar char="•"/>
            </a:pPr>
            <a:endParaRPr lang="en-GB" sz="1800" b="0" kern="0" dirty="0" smtClean="0">
              <a:solidFill>
                <a:srgbClr val="000000"/>
              </a:solidFill>
              <a:latin typeface="Arial"/>
              <a:cs typeface="Arial"/>
            </a:endParaRPr>
          </a:p>
          <a:p>
            <a:pPr marL="915987" lvl="2" indent="-457200">
              <a:spcBef>
                <a:spcPct val="50000"/>
              </a:spcBef>
              <a:spcAft>
                <a:spcPct val="25000"/>
              </a:spcAft>
              <a:buClr>
                <a:srgbClr val="FF6600"/>
              </a:buClr>
              <a:buSzPct val="80000"/>
            </a:pPr>
            <a:r>
              <a:rPr lang="en-GB" sz="1800" b="0" kern="0" dirty="0" smtClean="0">
                <a:solidFill>
                  <a:srgbClr val="000000"/>
                </a:solidFill>
                <a:latin typeface="Arial"/>
                <a:cs typeface="Arial"/>
              </a:rPr>
              <a:t> </a:t>
            </a:r>
            <a:endParaRPr lang="en-GB" sz="1800" b="0" kern="0" noProof="0" dirty="0" smtClean="0">
              <a:solidFill>
                <a:srgbClr val="000000"/>
              </a:solidFill>
              <a:latin typeface="Arial"/>
              <a:cs typeface="Arial"/>
            </a:endParaRPr>
          </a:p>
          <a:p>
            <a:pPr marL="228600" marR="0" lvl="1" indent="-227013" algn="l" defTabSz="914400" rtl="0" eaLnBrk="1" fontAlgn="base" latinLnBrk="0" hangingPunct="1">
              <a:lnSpc>
                <a:spcPct val="100000"/>
              </a:lnSpc>
              <a:spcBef>
                <a:spcPct val="50000"/>
              </a:spcBef>
              <a:spcAft>
                <a:spcPct val="25000"/>
              </a:spcAft>
              <a:buClr>
                <a:srgbClr val="FF6600"/>
              </a:buClr>
              <a:buSzPct val="80000"/>
              <a:buFont typeface="Wingdings" pitchFamily="2" charset="2"/>
              <a:buChar char="n"/>
              <a:tabLst/>
              <a:defRPr/>
            </a:pPr>
            <a:endParaRPr kumimoji="0" lang="en-US" sz="1600" b="0" i="0" u="none" strike="noStrike" kern="0" cap="none" spc="0" normalizeH="0" baseline="0" noProof="0" dirty="0" smtClean="0">
              <a:ln>
                <a:noFill/>
              </a:ln>
              <a:solidFill>
                <a:srgbClr val="000000"/>
              </a:solidFill>
              <a:effectLst/>
              <a:uLnTx/>
              <a:uFillTx/>
              <a:latin typeface="Arial"/>
              <a:cs typeface="Arial"/>
            </a:endParaRPr>
          </a:p>
        </p:txBody>
      </p:sp>
      <p:sp>
        <p:nvSpPr>
          <p:cNvPr id="5" name="Rounded Rectangle 4"/>
          <p:cNvSpPr/>
          <p:nvPr/>
        </p:nvSpPr>
        <p:spPr bwMode="auto">
          <a:xfrm>
            <a:off x="2569029" y="2989943"/>
            <a:ext cx="1915885" cy="1349828"/>
          </a:xfrm>
          <a:prstGeom prst="round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1019175" rtl="0" eaLnBrk="1" fontAlgn="base" latinLnBrk="0" hangingPunct="1">
              <a:lnSpc>
                <a:spcPct val="110000"/>
              </a:lnSpc>
              <a:spcBef>
                <a:spcPct val="0"/>
              </a:spcBef>
              <a:spcAft>
                <a:spcPct val="0"/>
              </a:spcAft>
              <a:buClrTx/>
              <a:buSzTx/>
              <a:buFontTx/>
              <a:buNone/>
              <a:tabLst/>
            </a:pPr>
            <a:endParaRPr kumimoji="0" lang="en-US" sz="1400" b="0" i="0" u="none" strike="noStrike" cap="none" normalizeH="0" baseline="0" smtClean="0">
              <a:ln>
                <a:noFill/>
              </a:ln>
              <a:solidFill>
                <a:srgbClr val="000066"/>
              </a:solidFill>
              <a:effectLst/>
              <a:latin typeface="Arial" charset="0"/>
            </a:endParaRPr>
          </a:p>
        </p:txBody>
      </p:sp>
      <p:sp>
        <p:nvSpPr>
          <p:cNvPr id="6" name="Rectangle 5"/>
          <p:cNvSpPr/>
          <p:nvPr/>
        </p:nvSpPr>
        <p:spPr bwMode="auto">
          <a:xfrm>
            <a:off x="1683657" y="2815771"/>
            <a:ext cx="2830286" cy="1698172"/>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1019175" rtl="0" eaLnBrk="1" fontAlgn="base" latinLnBrk="0" hangingPunct="1">
              <a:lnSpc>
                <a:spcPct val="110000"/>
              </a:lnSpc>
              <a:spcBef>
                <a:spcPct val="0"/>
              </a:spcBef>
              <a:spcAft>
                <a:spcPct val="0"/>
              </a:spcAft>
              <a:buClrTx/>
              <a:buSzTx/>
              <a:buFontTx/>
              <a:buNone/>
              <a:tabLst/>
            </a:pPr>
            <a:endParaRPr kumimoji="0" lang="en-US" sz="1400" b="0" i="0" u="none" strike="noStrike" cap="none" normalizeH="0" baseline="0" smtClean="0">
              <a:ln>
                <a:noFill/>
              </a:ln>
              <a:solidFill>
                <a:srgbClr val="000066"/>
              </a:solidFill>
              <a:effectLst/>
              <a:latin typeface="Arial" charset="0"/>
            </a:endParaRPr>
          </a:p>
        </p:txBody>
      </p:sp>
      <p:sp>
        <p:nvSpPr>
          <p:cNvPr id="28" name="TextBox 27"/>
          <p:cNvSpPr txBox="1"/>
          <p:nvPr/>
        </p:nvSpPr>
        <p:spPr>
          <a:xfrm>
            <a:off x="426961" y="6495403"/>
            <a:ext cx="2786743" cy="246221"/>
          </a:xfrm>
          <a:prstGeom prst="rect">
            <a:avLst/>
          </a:prstGeom>
          <a:noFill/>
        </p:spPr>
        <p:txBody>
          <a:bodyPr wrap="square" rtlCol="0">
            <a:spAutoFit/>
          </a:bodyPr>
          <a:lstStyle/>
          <a:p>
            <a:r>
              <a:rPr lang="en-US" sz="1000" b="0" dirty="0" smtClean="0"/>
              <a:t>Source: OECD Population Data</a:t>
            </a:r>
            <a:endParaRPr lang="en-US" sz="1000" b="0" dirty="0"/>
          </a:p>
        </p:txBody>
      </p:sp>
      <p:pic>
        <p:nvPicPr>
          <p:cNvPr id="261124" name="Picture 4"/>
          <p:cNvPicPr>
            <a:picLocks noChangeAspect="1" noChangeArrowheads="1"/>
          </p:cNvPicPr>
          <p:nvPr/>
        </p:nvPicPr>
        <p:blipFill>
          <a:blip r:embed="rId2" cstate="print"/>
          <a:srcRect/>
          <a:stretch>
            <a:fillRect/>
          </a:stretch>
        </p:blipFill>
        <p:spPr bwMode="auto">
          <a:xfrm>
            <a:off x="551543" y="1306286"/>
            <a:ext cx="8882743" cy="5558971"/>
          </a:xfrm>
          <a:prstGeom prst="rect">
            <a:avLst/>
          </a:prstGeom>
          <a:noFill/>
          <a:ln w="9525">
            <a:noFill/>
            <a:miter lim="800000"/>
            <a:headEnd/>
            <a:tailEnd/>
          </a:ln>
        </p:spPr>
      </p:pic>
      <p:sp>
        <p:nvSpPr>
          <p:cNvPr id="9" name="Title 8"/>
          <p:cNvSpPr>
            <a:spLocks noGrp="1"/>
          </p:cNvSpPr>
          <p:nvPr>
            <p:ph type="title"/>
          </p:nvPr>
        </p:nvSpPr>
        <p:spPr/>
        <p:txBody>
          <a:bodyPr/>
          <a:lstStyle/>
          <a:p>
            <a:pPr lvl="0"/>
            <a:r>
              <a:rPr lang="en-US" dirty="0" smtClean="0"/>
              <a:t>Productivity and Labor Supply Growth Also Supportive; Aging Populations/Demographics May Pose an Issue</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13"/>
          <p:cNvSpPr txBox="1">
            <a:spLocks noChangeArrowheads="1"/>
          </p:cNvSpPr>
          <p:nvPr/>
        </p:nvSpPr>
        <p:spPr bwMode="auto">
          <a:xfrm>
            <a:off x="537029" y="1465943"/>
            <a:ext cx="8940799" cy="65314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228600" marR="0" lvl="1" indent="-227013" algn="l" defTabSz="914400" rtl="0" eaLnBrk="1" fontAlgn="base" latinLnBrk="0" hangingPunct="1">
              <a:lnSpc>
                <a:spcPct val="100000"/>
              </a:lnSpc>
              <a:spcBef>
                <a:spcPct val="50000"/>
              </a:spcBef>
              <a:spcAft>
                <a:spcPct val="25000"/>
              </a:spcAft>
              <a:buClr>
                <a:srgbClr val="FF6600"/>
              </a:buClr>
              <a:buSzPct val="80000"/>
              <a:buFont typeface="Wingdings" pitchFamily="2" charset="2"/>
              <a:buChar char="n"/>
              <a:tabLst/>
              <a:defRPr/>
            </a:pPr>
            <a:endParaRPr lang="en-GB" sz="2000" b="0" kern="0" dirty="0" smtClean="0">
              <a:solidFill>
                <a:srgbClr val="000000"/>
              </a:solidFill>
              <a:latin typeface="Arial"/>
              <a:cs typeface="Arial"/>
            </a:endParaRPr>
          </a:p>
          <a:p>
            <a:pPr marL="685800" lvl="2" indent="-227013">
              <a:spcBef>
                <a:spcPct val="50000"/>
              </a:spcBef>
              <a:spcAft>
                <a:spcPct val="25000"/>
              </a:spcAft>
              <a:buClr>
                <a:srgbClr val="FF6600"/>
              </a:buClr>
              <a:buSzPct val="80000"/>
              <a:buFont typeface="Arial" pitchFamily="34" charset="0"/>
              <a:buChar char="•"/>
            </a:pPr>
            <a:endParaRPr lang="en-GB" sz="1800" b="0" kern="0" dirty="0" smtClean="0">
              <a:solidFill>
                <a:srgbClr val="000000"/>
              </a:solidFill>
              <a:latin typeface="Arial"/>
              <a:cs typeface="Arial"/>
            </a:endParaRPr>
          </a:p>
          <a:p>
            <a:pPr marL="915987" lvl="2" indent="-457200">
              <a:spcBef>
                <a:spcPct val="50000"/>
              </a:spcBef>
              <a:spcAft>
                <a:spcPct val="25000"/>
              </a:spcAft>
              <a:buClr>
                <a:srgbClr val="FF6600"/>
              </a:buClr>
              <a:buSzPct val="80000"/>
            </a:pPr>
            <a:r>
              <a:rPr lang="en-GB" sz="1800" b="0" kern="0" dirty="0" smtClean="0">
                <a:solidFill>
                  <a:srgbClr val="000000"/>
                </a:solidFill>
                <a:latin typeface="Arial"/>
                <a:cs typeface="Arial"/>
              </a:rPr>
              <a:t> </a:t>
            </a:r>
            <a:endParaRPr lang="en-GB" sz="1800" b="0" kern="0" noProof="0" dirty="0" smtClean="0">
              <a:solidFill>
                <a:srgbClr val="000000"/>
              </a:solidFill>
              <a:latin typeface="Arial"/>
              <a:cs typeface="Arial"/>
            </a:endParaRPr>
          </a:p>
          <a:p>
            <a:pPr marL="228600" marR="0" lvl="1" indent="-227013" algn="l" defTabSz="914400" rtl="0" eaLnBrk="1" fontAlgn="base" latinLnBrk="0" hangingPunct="1">
              <a:lnSpc>
                <a:spcPct val="100000"/>
              </a:lnSpc>
              <a:spcBef>
                <a:spcPct val="50000"/>
              </a:spcBef>
              <a:spcAft>
                <a:spcPct val="25000"/>
              </a:spcAft>
              <a:buClr>
                <a:srgbClr val="FF6600"/>
              </a:buClr>
              <a:buSzPct val="80000"/>
              <a:buFont typeface="Wingdings" pitchFamily="2" charset="2"/>
              <a:buChar char="n"/>
              <a:tabLst/>
              <a:defRPr/>
            </a:pPr>
            <a:endParaRPr kumimoji="0" lang="en-US" sz="1600" b="0" i="0" u="none" strike="noStrike" kern="0" cap="none" spc="0" normalizeH="0" baseline="0" noProof="0" dirty="0" smtClean="0">
              <a:ln>
                <a:noFill/>
              </a:ln>
              <a:solidFill>
                <a:srgbClr val="000000"/>
              </a:solidFill>
              <a:effectLst/>
              <a:uLnTx/>
              <a:uFillTx/>
              <a:latin typeface="Arial"/>
              <a:cs typeface="Arial"/>
            </a:endParaRPr>
          </a:p>
        </p:txBody>
      </p:sp>
      <p:sp>
        <p:nvSpPr>
          <p:cNvPr id="5" name="Rounded Rectangle 4"/>
          <p:cNvSpPr/>
          <p:nvPr/>
        </p:nvSpPr>
        <p:spPr bwMode="auto">
          <a:xfrm>
            <a:off x="2569029" y="2989943"/>
            <a:ext cx="1915885" cy="1349828"/>
          </a:xfrm>
          <a:prstGeom prst="round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1019175" rtl="0" eaLnBrk="1" fontAlgn="base" latinLnBrk="0" hangingPunct="1">
              <a:lnSpc>
                <a:spcPct val="110000"/>
              </a:lnSpc>
              <a:spcBef>
                <a:spcPct val="0"/>
              </a:spcBef>
              <a:spcAft>
                <a:spcPct val="0"/>
              </a:spcAft>
              <a:buClrTx/>
              <a:buSzTx/>
              <a:buFontTx/>
              <a:buNone/>
              <a:tabLst/>
            </a:pPr>
            <a:endParaRPr kumimoji="0" lang="en-US" sz="1400" b="0" i="0" u="none" strike="noStrike" cap="none" normalizeH="0" baseline="0" smtClean="0">
              <a:ln>
                <a:noFill/>
              </a:ln>
              <a:solidFill>
                <a:srgbClr val="000066"/>
              </a:solidFill>
              <a:effectLst/>
              <a:latin typeface="Arial" charset="0"/>
            </a:endParaRPr>
          </a:p>
        </p:txBody>
      </p:sp>
      <p:sp>
        <p:nvSpPr>
          <p:cNvPr id="6" name="Rectangle 5"/>
          <p:cNvSpPr/>
          <p:nvPr/>
        </p:nvSpPr>
        <p:spPr bwMode="auto">
          <a:xfrm>
            <a:off x="1683657" y="2815771"/>
            <a:ext cx="2830286" cy="1698172"/>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1019175" rtl="0" eaLnBrk="1" fontAlgn="base" latinLnBrk="0" hangingPunct="1">
              <a:lnSpc>
                <a:spcPct val="110000"/>
              </a:lnSpc>
              <a:spcBef>
                <a:spcPct val="0"/>
              </a:spcBef>
              <a:spcAft>
                <a:spcPct val="0"/>
              </a:spcAft>
              <a:buClrTx/>
              <a:buSzTx/>
              <a:buFontTx/>
              <a:buNone/>
              <a:tabLst/>
            </a:pPr>
            <a:endParaRPr kumimoji="0" lang="en-US" sz="1400" b="0" i="0" u="none" strike="noStrike" cap="none" normalizeH="0" baseline="0" smtClean="0">
              <a:ln>
                <a:noFill/>
              </a:ln>
              <a:solidFill>
                <a:srgbClr val="000066"/>
              </a:solidFill>
              <a:effectLst/>
              <a:latin typeface="Arial" charset="0"/>
            </a:endParaRPr>
          </a:p>
        </p:txBody>
      </p:sp>
      <p:sp>
        <p:nvSpPr>
          <p:cNvPr id="28" name="TextBox 27"/>
          <p:cNvSpPr txBox="1"/>
          <p:nvPr/>
        </p:nvSpPr>
        <p:spPr>
          <a:xfrm>
            <a:off x="680961" y="6444603"/>
            <a:ext cx="2786743" cy="246221"/>
          </a:xfrm>
          <a:prstGeom prst="rect">
            <a:avLst/>
          </a:prstGeom>
          <a:noFill/>
        </p:spPr>
        <p:txBody>
          <a:bodyPr wrap="square" rtlCol="0">
            <a:spAutoFit/>
          </a:bodyPr>
          <a:lstStyle/>
          <a:p>
            <a:r>
              <a:rPr lang="en-US" sz="1000" b="0" dirty="0" smtClean="0"/>
              <a:t>Source: McKinsey Global Institute</a:t>
            </a:r>
            <a:endParaRPr lang="en-US" sz="1000" b="0" dirty="0"/>
          </a:p>
        </p:txBody>
      </p:sp>
      <p:sp>
        <p:nvSpPr>
          <p:cNvPr id="9" name="Rectangle 13"/>
          <p:cNvSpPr txBox="1">
            <a:spLocks noChangeArrowheads="1"/>
          </p:cNvSpPr>
          <p:nvPr/>
        </p:nvSpPr>
        <p:spPr bwMode="auto">
          <a:xfrm>
            <a:off x="703944" y="1357086"/>
            <a:ext cx="8940799" cy="65314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228600" marR="0" lvl="1" indent="-227013" algn="l" defTabSz="914400" rtl="0" eaLnBrk="1" fontAlgn="base" latinLnBrk="0" hangingPunct="1">
              <a:lnSpc>
                <a:spcPct val="100000"/>
              </a:lnSpc>
              <a:spcBef>
                <a:spcPct val="50000"/>
              </a:spcBef>
              <a:spcAft>
                <a:spcPct val="25000"/>
              </a:spcAft>
              <a:buClr>
                <a:srgbClr val="FF6600"/>
              </a:buClr>
              <a:buSzPct val="80000"/>
              <a:tabLst/>
              <a:defRPr/>
            </a:pPr>
            <a:endParaRPr kumimoji="0" lang="en-US" sz="1600" b="0" i="0" u="none" strike="noStrike" kern="0" cap="none" spc="0" normalizeH="0" baseline="0" noProof="0" dirty="0" smtClean="0">
              <a:ln>
                <a:noFill/>
              </a:ln>
              <a:solidFill>
                <a:srgbClr val="000000"/>
              </a:solidFill>
              <a:effectLst/>
              <a:uLnTx/>
              <a:uFillTx/>
              <a:latin typeface="Arial"/>
              <a:cs typeface="Arial"/>
            </a:endParaRPr>
          </a:p>
        </p:txBody>
      </p:sp>
      <p:sp>
        <p:nvSpPr>
          <p:cNvPr id="13" name="Rectangle 2"/>
          <p:cNvSpPr txBox="1">
            <a:spLocks noChangeArrowheads="1"/>
          </p:cNvSpPr>
          <p:nvPr/>
        </p:nvSpPr>
        <p:spPr bwMode="auto">
          <a:xfrm>
            <a:off x="1522186" y="0"/>
            <a:ext cx="9161463" cy="673100"/>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p>
            <a:pPr marL="457200" marR="0" lvl="0" indent="-457200" defTabSz="1019175" rtl="0" eaLnBrk="0" fontAlgn="base" latinLnBrk="0" hangingPunct="0">
              <a:lnSpc>
                <a:spcPct val="80000"/>
              </a:lnSpc>
              <a:spcBef>
                <a:spcPct val="0"/>
              </a:spcBef>
              <a:spcAft>
                <a:spcPct val="0"/>
              </a:spcAft>
              <a:buClrTx/>
              <a:buSzTx/>
              <a:buFontTx/>
              <a:buNone/>
              <a:tabLst/>
              <a:defRPr/>
            </a:pPr>
            <a:endParaRPr kumimoji="0" lang="en-US" sz="2800" b="0" i="0" u="none" strike="noStrike" kern="0" cap="none" spc="0" normalizeH="0" baseline="0" noProof="0" dirty="0" smtClean="0">
              <a:ln>
                <a:noFill/>
              </a:ln>
              <a:solidFill>
                <a:srgbClr val="000066"/>
              </a:solidFill>
              <a:effectLst/>
              <a:uLnTx/>
              <a:uFillTx/>
              <a:latin typeface="+mj-lt"/>
              <a:ea typeface="+mj-ea"/>
              <a:cs typeface="+mj-cs"/>
            </a:endParaRPr>
          </a:p>
        </p:txBody>
      </p:sp>
      <p:sp>
        <p:nvSpPr>
          <p:cNvPr id="10" name="Title 9"/>
          <p:cNvSpPr>
            <a:spLocks noGrp="1"/>
          </p:cNvSpPr>
          <p:nvPr>
            <p:ph type="title"/>
          </p:nvPr>
        </p:nvSpPr>
        <p:spPr/>
        <p:txBody>
          <a:bodyPr/>
          <a:lstStyle/>
          <a:p>
            <a:pPr lvl="0"/>
            <a:r>
              <a:rPr lang="en-US" dirty="0" smtClean="0"/>
              <a:t>Deleveraging Today Could Be More Difficult to Navigate </a:t>
            </a:r>
            <a:endParaRPr lang="en-US" dirty="0"/>
          </a:p>
        </p:txBody>
      </p:sp>
      <p:sp>
        <p:nvSpPr>
          <p:cNvPr id="11" name="Content Placeholder 10"/>
          <p:cNvSpPr>
            <a:spLocks noGrp="1"/>
          </p:cNvSpPr>
          <p:nvPr>
            <p:ph idx="1"/>
          </p:nvPr>
        </p:nvSpPr>
        <p:spPr/>
        <p:txBody>
          <a:bodyPr/>
          <a:lstStyle/>
          <a:p>
            <a:pPr marL="228600" lvl="1" indent="-227013" defTabSz="914400" eaLnBrk="1" hangingPunct="1">
              <a:buClr>
                <a:srgbClr val="FF6600"/>
              </a:buClr>
              <a:defRPr/>
            </a:pPr>
            <a:r>
              <a:rPr lang="en-GB" dirty="0" smtClean="0">
                <a:cs typeface="Arial"/>
              </a:rPr>
              <a:t>The crisis today is global in scale</a:t>
            </a:r>
          </a:p>
          <a:p>
            <a:pPr marL="228600" lvl="1" indent="-227013" defTabSz="914400" eaLnBrk="1" hangingPunct="1">
              <a:buClr>
                <a:srgbClr val="FF6600"/>
              </a:buClr>
              <a:defRPr/>
            </a:pPr>
            <a:r>
              <a:rPr lang="en-GB" dirty="0" smtClean="0">
                <a:cs typeface="Arial"/>
              </a:rPr>
              <a:t>It is difficult to see how all the affected economies could simultaneously deleverage and maintain nominal GDP growth through traditional mechanisms such as boosting net exports or increasing </a:t>
            </a:r>
            <a:r>
              <a:rPr lang="en-GB" dirty="0" err="1" smtClean="0">
                <a:cs typeface="Arial"/>
              </a:rPr>
              <a:t>labor</a:t>
            </a:r>
            <a:r>
              <a:rPr lang="en-GB" dirty="0" smtClean="0">
                <a:cs typeface="Arial"/>
              </a:rPr>
              <a:t> supply/ bolstering productivity</a:t>
            </a:r>
          </a:p>
          <a:p>
            <a:pPr marL="228600" lvl="1" indent="-227013" defTabSz="914400" eaLnBrk="1" hangingPunct="1">
              <a:buClr>
                <a:srgbClr val="FF6600"/>
              </a:buClr>
              <a:defRPr/>
            </a:pPr>
            <a:r>
              <a:rPr lang="en-GB" dirty="0" smtClean="0">
                <a:cs typeface="Arial"/>
              </a:rPr>
              <a:t>Financial bailouts and stimulus programs have shifted debt from private sector to the public sector, resulting in rising government debt, delaying the start of deleveraging</a:t>
            </a:r>
          </a:p>
          <a:p>
            <a:pPr marL="228600" lvl="1" indent="-227013" defTabSz="914400" eaLnBrk="1" hangingPunct="1">
              <a:buClr>
                <a:srgbClr val="FF6600"/>
              </a:buClr>
              <a:defRPr/>
            </a:pPr>
            <a:r>
              <a:rPr lang="en-GB" dirty="0" smtClean="0">
                <a:cs typeface="Arial"/>
              </a:rPr>
              <a:t>Many developed countries, such as the US and UK, relay on foreign investors to fund their government debt, leaving these countries vulnerable to possible changes in foreign investor sentiment </a:t>
            </a:r>
          </a:p>
          <a:p>
            <a:pPr marL="228600" lvl="1" indent="-227013" defTabSz="914400" eaLnBrk="1" hangingPunct="1">
              <a:buClr>
                <a:srgbClr val="FF6600"/>
              </a:buClr>
              <a:defRPr/>
            </a:pPr>
            <a:r>
              <a:rPr lang="en-GB" dirty="0" smtClean="0">
                <a:cs typeface="Arial"/>
              </a:rPr>
              <a:t>The result is that deleveraging process for indebted countries will most likely decline more slowly and over a longer period than history would indicate</a:t>
            </a:r>
          </a:p>
          <a:p>
            <a:pPr marL="228600" lvl="1" indent="-227013" defTabSz="914400" eaLnBrk="1" hangingPunct="1">
              <a:buClr>
                <a:srgbClr val="FF6600"/>
              </a:buClr>
              <a:defRPr/>
            </a:pPr>
            <a:endParaRPr lang="en-US" sz="1600" dirty="0" smtClean="0">
              <a:cs typeface="Arial"/>
            </a:endParaRPr>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4"/>
          <p:cNvSpPr>
            <a:spLocks noGrp="1" noChangeArrowheads="1"/>
          </p:cNvSpPr>
          <p:nvPr>
            <p:ph type="ctrTitle"/>
          </p:nvPr>
        </p:nvSpPr>
        <p:spPr>
          <a:xfrm>
            <a:off x="493486" y="3355067"/>
            <a:ext cx="9011127" cy="557742"/>
          </a:xfrm>
        </p:spPr>
        <p:txBody>
          <a:bodyPr/>
          <a:lstStyle/>
          <a:p>
            <a:pPr eaLnBrk="1" hangingPunct="1"/>
            <a:r>
              <a:rPr lang="en-US" sz="3600" dirty="0" smtClean="0"/>
              <a:t>2.	The Rise of Leverage in the Economy</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noFill/>
        </p:spPr>
        <p:txBody>
          <a:bodyPr/>
          <a:lstStyle/>
          <a:p>
            <a:pPr eaLnBrk="1" hangingPunct="1"/>
            <a:r>
              <a:rPr lang="en-GB" dirty="0" smtClean="0"/>
              <a:t>What Led to Higher Leverage</a:t>
            </a:r>
          </a:p>
        </p:txBody>
      </p:sp>
      <p:sp>
        <p:nvSpPr>
          <p:cNvPr id="22531" name="Rectangle 3"/>
          <p:cNvSpPr>
            <a:spLocks noGrp="1" noChangeArrowheads="1"/>
          </p:cNvSpPr>
          <p:nvPr>
            <p:ph idx="1"/>
          </p:nvPr>
        </p:nvSpPr>
        <p:spPr/>
        <p:txBody>
          <a:bodyPr/>
          <a:lstStyle/>
          <a:p>
            <a:pPr marL="228600" lvl="1" indent="-227013" defTabSz="914400" eaLnBrk="1" hangingPunct="1">
              <a:buClr>
                <a:srgbClr val="FF6600"/>
              </a:buClr>
            </a:pPr>
            <a:r>
              <a:rPr lang="en-US" sz="2000" dirty="0" smtClean="0">
                <a:latin typeface="Arial"/>
                <a:ea typeface="+mn-ea"/>
                <a:cs typeface="Arial"/>
              </a:rPr>
              <a:t> Lower real income and real wage growth</a:t>
            </a:r>
          </a:p>
          <a:p>
            <a:pPr marL="228600" lvl="1" indent="-227013" defTabSz="914400" eaLnBrk="1" hangingPunct="1">
              <a:buClr>
                <a:srgbClr val="FF6600"/>
              </a:buClr>
            </a:pPr>
            <a:r>
              <a:rPr lang="en-US" sz="2000" dirty="0" smtClean="0">
                <a:latin typeface="Arial"/>
                <a:ea typeface="+mn-ea"/>
                <a:cs typeface="Arial"/>
              </a:rPr>
              <a:t> Easier access to credit</a:t>
            </a:r>
          </a:p>
          <a:p>
            <a:pPr marL="228600" lvl="1" indent="-227013" defTabSz="914400" eaLnBrk="1" hangingPunct="1">
              <a:buClr>
                <a:srgbClr val="FF6600"/>
              </a:buClr>
            </a:pPr>
            <a:r>
              <a:rPr lang="en-US" sz="2000" dirty="0" smtClean="0">
                <a:latin typeface="Arial"/>
                <a:ea typeface="+mn-ea"/>
                <a:cs typeface="Arial"/>
              </a:rPr>
              <a:t> Greater income inequality</a:t>
            </a:r>
          </a:p>
          <a:p>
            <a:pPr marL="228600" lvl="1" indent="-227013" defTabSz="914400" eaLnBrk="1" hangingPunct="1">
              <a:buClr>
                <a:srgbClr val="FF6600"/>
              </a:buClr>
            </a:pPr>
            <a:r>
              <a:rPr lang="en-US" sz="2000" dirty="0" smtClean="0">
                <a:latin typeface="Arial"/>
                <a:ea typeface="+mn-ea"/>
                <a:cs typeface="Arial"/>
              </a:rPr>
              <a:t> Financial engineering and the rise of shadow banking</a:t>
            </a:r>
          </a:p>
          <a:p>
            <a:pPr marL="228600" lvl="1" indent="-227013" defTabSz="914400" eaLnBrk="1" hangingPunct="1">
              <a:buClr>
                <a:srgbClr val="FF6600"/>
              </a:buClr>
            </a:pPr>
            <a:r>
              <a:rPr lang="en-US" sz="2000" dirty="0" smtClean="0">
                <a:latin typeface="Arial"/>
                <a:ea typeface="+mn-ea"/>
                <a:cs typeface="Arial"/>
              </a:rPr>
              <a:t> Housing bubble</a:t>
            </a:r>
          </a:p>
          <a:p>
            <a:pPr marL="228600" lvl="1" indent="-227013" defTabSz="914400" eaLnBrk="1" hangingPunct="1">
              <a:buClr>
                <a:srgbClr val="FF6600"/>
              </a:buClr>
            </a:pPr>
            <a:r>
              <a:rPr lang="en-US" sz="2000" dirty="0" smtClean="0">
                <a:latin typeface="Arial"/>
                <a:ea typeface="+mn-ea"/>
                <a:cs typeface="Arial"/>
              </a:rPr>
              <a:t> Public policy </a:t>
            </a:r>
          </a:p>
          <a:p>
            <a:pPr marL="228600" lvl="1" indent="-227013" defTabSz="914400" eaLnBrk="1" hangingPunct="1">
              <a:buClr>
                <a:srgbClr val="FF6600"/>
              </a:buClr>
            </a:pPr>
            <a:r>
              <a:rPr lang="en-US" sz="2000" dirty="0" smtClean="0">
                <a:latin typeface="Arial"/>
                <a:ea typeface="+mn-ea"/>
                <a:cs typeface="Arial"/>
              </a:rPr>
              <a:t> Globalization and saving glut</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noFill/>
        </p:spPr>
        <p:txBody>
          <a:bodyPr/>
          <a:lstStyle/>
          <a:p>
            <a:pPr eaLnBrk="1" hangingPunct="1"/>
            <a:r>
              <a:rPr lang="en-US" dirty="0" smtClean="0"/>
              <a:t>Leveraging Up!</a:t>
            </a:r>
            <a:endParaRPr lang="en-GB" sz="1900" b="1" dirty="0" smtClean="0">
              <a:solidFill>
                <a:srgbClr val="788CC8"/>
              </a:solidFill>
            </a:endParaRPr>
          </a:p>
        </p:txBody>
      </p:sp>
      <p:graphicFrame>
        <p:nvGraphicFramePr>
          <p:cNvPr id="1026" name="Object 3"/>
          <p:cNvGraphicFramePr>
            <a:graphicFrameLocks noChangeAspect="1"/>
          </p:cNvGraphicFramePr>
          <p:nvPr>
            <p:ph idx="4294967295"/>
          </p:nvPr>
        </p:nvGraphicFramePr>
        <p:xfrm>
          <a:off x="1075264" y="1403350"/>
          <a:ext cx="7894638" cy="5294313"/>
        </p:xfrm>
        <a:graphic>
          <a:graphicData uri="http://schemas.openxmlformats.org/presentationml/2006/ole">
            <p:oleObj spid="_x0000_s55298" name="EcoWin document" r:id="rId4" imgW="12356620" imgH="8048303" progId="">
              <p:embed/>
            </p:oleObj>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a:noFill/>
        </p:spPr>
        <p:txBody>
          <a:bodyPr/>
          <a:lstStyle/>
          <a:p>
            <a:pPr eaLnBrk="1" hangingPunct="1"/>
            <a:r>
              <a:rPr lang="en-US" dirty="0" smtClean="0"/>
              <a:t>The Private Sector Was Leveraging Up until the Global Financial Crisis</a:t>
            </a:r>
            <a:endParaRPr lang="en-GB" sz="1900" b="1" dirty="0" smtClean="0">
              <a:solidFill>
                <a:srgbClr val="788CC8"/>
              </a:solidFill>
            </a:endParaRPr>
          </a:p>
        </p:txBody>
      </p:sp>
      <p:graphicFrame>
        <p:nvGraphicFramePr>
          <p:cNvPr id="2050" name="Object 4"/>
          <p:cNvGraphicFramePr>
            <a:graphicFrameLocks noChangeAspect="1"/>
          </p:cNvGraphicFramePr>
          <p:nvPr>
            <p:ph idx="4294967295"/>
          </p:nvPr>
        </p:nvGraphicFramePr>
        <p:xfrm>
          <a:off x="959906" y="1358899"/>
          <a:ext cx="8150225" cy="5465763"/>
        </p:xfrm>
        <a:graphic>
          <a:graphicData uri="http://schemas.openxmlformats.org/presentationml/2006/ole">
            <p:oleObj spid="_x0000_s56322" name="EcoWin document" r:id="rId4" imgW="12356620" imgH="8048303" progId="">
              <p:embed/>
            </p:oleObj>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a:noFill/>
        </p:spPr>
        <p:txBody>
          <a:bodyPr/>
          <a:lstStyle/>
          <a:p>
            <a:pPr eaLnBrk="1" hangingPunct="1"/>
            <a:r>
              <a:rPr lang="en-US" dirty="0" smtClean="0"/>
              <a:t>Households’ Real Income Has Stagnated Since the Turn of the Century</a:t>
            </a:r>
            <a:endParaRPr lang="en-GB" sz="1900" b="1" dirty="0" smtClean="0">
              <a:solidFill>
                <a:srgbClr val="788CC8"/>
              </a:solidFill>
            </a:endParaRPr>
          </a:p>
        </p:txBody>
      </p:sp>
      <p:graphicFrame>
        <p:nvGraphicFramePr>
          <p:cNvPr id="3074" name="Object 5"/>
          <p:cNvGraphicFramePr>
            <a:graphicFrameLocks noChangeAspect="1"/>
          </p:cNvGraphicFramePr>
          <p:nvPr>
            <p:ph idx="4294967295"/>
          </p:nvPr>
        </p:nvGraphicFramePr>
        <p:xfrm>
          <a:off x="948757" y="1372128"/>
          <a:ext cx="8110537" cy="5438775"/>
        </p:xfrm>
        <a:graphic>
          <a:graphicData uri="http://schemas.openxmlformats.org/presentationml/2006/ole">
            <p:oleObj spid="_x0000_s57346" name="EcoWin document" r:id="rId4" imgW="12356620" imgH="8048303" progId="">
              <p:embed/>
            </p:oleObj>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p:txBody>
          <a:bodyPr/>
          <a:lstStyle/>
          <a:p>
            <a:r>
              <a:rPr lang="en-GB" dirty="0" smtClean="0"/>
              <a:t>Employment Growth Stagnated Since the Beginning of the Century</a:t>
            </a:r>
          </a:p>
        </p:txBody>
      </p:sp>
      <p:graphicFrame>
        <p:nvGraphicFramePr>
          <p:cNvPr id="4098" name="Object 3"/>
          <p:cNvGraphicFramePr>
            <a:graphicFrameLocks noChangeAspect="1"/>
          </p:cNvGraphicFramePr>
          <p:nvPr/>
        </p:nvGraphicFramePr>
        <p:xfrm>
          <a:off x="546577" y="1359745"/>
          <a:ext cx="8869203" cy="5390303"/>
        </p:xfrm>
        <a:graphic>
          <a:graphicData uri="http://schemas.openxmlformats.org/presentationml/2006/ole">
            <p:oleObj spid="_x0000_s58370" name="EcoWin document" r:id="rId4" imgW="9729108" imgH="5235249" progId="">
              <p:embed/>
            </p:oleObj>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a:noFill/>
        </p:spPr>
        <p:txBody>
          <a:bodyPr/>
          <a:lstStyle/>
          <a:p>
            <a:pPr eaLnBrk="1" hangingPunct="1"/>
            <a:r>
              <a:rPr lang="en-US" dirty="0" smtClean="0"/>
              <a:t>Real Wages Have Declined Since the Early 1970s</a:t>
            </a:r>
            <a:endParaRPr lang="en-GB" sz="1900" b="1" dirty="0" smtClean="0">
              <a:solidFill>
                <a:srgbClr val="788CC8"/>
              </a:solidFill>
            </a:endParaRPr>
          </a:p>
        </p:txBody>
      </p:sp>
      <p:graphicFrame>
        <p:nvGraphicFramePr>
          <p:cNvPr id="5122" name="Object 3"/>
          <p:cNvGraphicFramePr>
            <a:graphicFrameLocks noChangeAspect="1"/>
          </p:cNvGraphicFramePr>
          <p:nvPr>
            <p:ph idx="4294967295"/>
          </p:nvPr>
        </p:nvGraphicFramePr>
        <p:xfrm>
          <a:off x="745096" y="1408111"/>
          <a:ext cx="8597900" cy="5445125"/>
        </p:xfrm>
        <a:graphic>
          <a:graphicData uri="http://schemas.openxmlformats.org/presentationml/2006/ole">
            <p:oleObj spid="_x0000_s59394" name="EcoWin document" r:id="rId4" imgW="12356620" imgH="8048303" progId="">
              <p:embed/>
            </p:oleObj>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a:noFill/>
        </p:spPr>
        <p:txBody>
          <a:bodyPr/>
          <a:lstStyle/>
          <a:p>
            <a:pPr eaLnBrk="1" hangingPunct="1"/>
            <a:r>
              <a:rPr lang="en-GB" dirty="0" smtClean="0"/>
              <a:t>Housing Bubble in the U.S. and Elsewhere </a:t>
            </a:r>
            <a:r>
              <a:rPr lang="en-GB" dirty="0" err="1" smtClean="0"/>
              <a:t>Fueled</a:t>
            </a:r>
            <a:r>
              <a:rPr lang="en-GB" dirty="0" smtClean="0"/>
              <a:t> Household Borrowing</a:t>
            </a:r>
            <a:endParaRPr lang="en-GB" sz="1900" b="1" dirty="0" smtClean="0">
              <a:solidFill>
                <a:srgbClr val="788CC8"/>
              </a:solidFill>
            </a:endParaRPr>
          </a:p>
        </p:txBody>
      </p:sp>
      <p:graphicFrame>
        <p:nvGraphicFramePr>
          <p:cNvPr id="6146" name="Object 3"/>
          <p:cNvGraphicFramePr>
            <a:graphicFrameLocks noChangeAspect="1"/>
          </p:cNvGraphicFramePr>
          <p:nvPr>
            <p:ph idx="4294967295"/>
          </p:nvPr>
        </p:nvGraphicFramePr>
        <p:xfrm>
          <a:off x="1084342" y="1366871"/>
          <a:ext cx="7898792" cy="5299010"/>
        </p:xfrm>
        <a:graphic>
          <a:graphicData uri="http://schemas.openxmlformats.org/presentationml/2006/ole">
            <p:oleObj spid="_x0000_s60418" name="EcoWin document" r:id="rId4" imgW="12356620" imgH="8048303" progId="">
              <p:embed/>
            </p:oleObj>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a:noFill/>
        </p:spPr>
        <p:txBody>
          <a:bodyPr/>
          <a:lstStyle/>
          <a:p>
            <a:pPr eaLnBrk="1" hangingPunct="1"/>
            <a:r>
              <a:rPr lang="en-US" dirty="0" smtClean="0"/>
              <a:t>The Shadow Banking System Had an Important Role in Increased Leverage</a:t>
            </a:r>
            <a:endParaRPr lang="en-GB" sz="1900" b="1" dirty="0" smtClean="0">
              <a:solidFill>
                <a:srgbClr val="788CC8"/>
              </a:solidFill>
            </a:endParaRPr>
          </a:p>
        </p:txBody>
      </p:sp>
      <p:graphicFrame>
        <p:nvGraphicFramePr>
          <p:cNvPr id="7170" name="Object 3"/>
          <p:cNvGraphicFramePr>
            <a:graphicFrameLocks noChangeAspect="1"/>
          </p:cNvGraphicFramePr>
          <p:nvPr>
            <p:ph idx="4294967295"/>
          </p:nvPr>
        </p:nvGraphicFramePr>
        <p:xfrm>
          <a:off x="440267" y="1403880"/>
          <a:ext cx="8945563" cy="5065712"/>
        </p:xfrm>
        <a:graphic>
          <a:graphicData uri="http://schemas.openxmlformats.org/presentationml/2006/ole">
            <p:oleObj spid="_x0000_s61442" name="EcoWin document" r:id="rId4" imgW="8401101" imgH="5114788" progId="">
              <p:embed/>
            </p:oleObj>
          </a:graphicData>
        </a:graphic>
      </p:graphicFrame>
      <p:sp>
        <p:nvSpPr>
          <p:cNvPr id="7172" name="Text Box 5"/>
          <p:cNvSpPr txBox="1">
            <a:spLocks noChangeArrowheads="1"/>
          </p:cNvSpPr>
          <p:nvPr/>
        </p:nvSpPr>
        <p:spPr bwMode="auto">
          <a:xfrm>
            <a:off x="431800" y="6515895"/>
            <a:ext cx="9084046" cy="246221"/>
          </a:xfrm>
          <a:prstGeom prst="rect">
            <a:avLst/>
          </a:prstGeom>
          <a:noFill/>
          <a:ln w="9525">
            <a:noFill/>
            <a:miter lim="800000"/>
            <a:headEnd/>
            <a:tailEnd/>
          </a:ln>
        </p:spPr>
        <p:txBody>
          <a:bodyPr wrap="square" lIns="0" tIns="0" rIns="0" bIns="0" anchor="b">
            <a:spAutoFit/>
          </a:bodyPr>
          <a:lstStyle/>
          <a:p>
            <a:pPr>
              <a:spcBef>
                <a:spcPct val="0"/>
              </a:spcBef>
              <a:spcAft>
                <a:spcPct val="50000"/>
              </a:spcAft>
            </a:pPr>
            <a:r>
              <a:rPr lang="en-US" sz="800" b="0" dirty="0">
                <a:solidFill>
                  <a:srgbClr val="000000"/>
                </a:solidFill>
                <a:latin typeface="Arial" pitchFamily="34" charset="0"/>
                <a:cs typeface="Arial" pitchFamily="34" charset="0"/>
              </a:rPr>
              <a:t>Note: Following </a:t>
            </a:r>
            <a:r>
              <a:rPr lang="en-US" sz="800" b="0" dirty="0" err="1">
                <a:solidFill>
                  <a:srgbClr val="000000"/>
                </a:solidFill>
                <a:latin typeface="Arial" pitchFamily="34" charset="0"/>
                <a:cs typeface="Arial" pitchFamily="34" charset="0"/>
              </a:rPr>
              <a:t>Pozsar</a:t>
            </a:r>
            <a:r>
              <a:rPr lang="en-US" sz="800" b="0" dirty="0">
                <a:solidFill>
                  <a:srgbClr val="000000"/>
                </a:solidFill>
                <a:latin typeface="Arial" pitchFamily="34" charset="0"/>
                <a:cs typeface="Arial" pitchFamily="34" charset="0"/>
              </a:rPr>
              <a:t> </a:t>
            </a:r>
            <a:r>
              <a:rPr lang="en-US" sz="800" b="0" i="1" dirty="0">
                <a:solidFill>
                  <a:srgbClr val="000000"/>
                </a:solidFill>
                <a:latin typeface="Arial" pitchFamily="34" charset="0"/>
                <a:cs typeface="Arial" pitchFamily="34" charset="0"/>
              </a:rPr>
              <a:t>et al</a:t>
            </a:r>
            <a:r>
              <a:rPr lang="en-US" sz="800" b="0" dirty="0">
                <a:solidFill>
                  <a:srgbClr val="000000"/>
                </a:solidFill>
                <a:latin typeface="Arial" pitchFamily="34" charset="0"/>
                <a:cs typeface="Arial" pitchFamily="34" charset="0"/>
              </a:rPr>
              <a:t> (2010) shadow banking liabilities refer to the sum of total outstanding open market paper, total repo liabilities, net securities loaned, total GSE liabilities and pool securities, total liabilities of ABS issues, and total shares of outstanding money market funds</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4"/>
          <p:cNvSpPr>
            <a:spLocks noGrp="1" noChangeArrowheads="1"/>
          </p:cNvSpPr>
          <p:nvPr>
            <p:ph type="ctrTitle"/>
          </p:nvPr>
        </p:nvSpPr>
        <p:spPr>
          <a:xfrm>
            <a:off x="523286" y="3267982"/>
            <a:ext cx="8226584" cy="557742"/>
          </a:xfrm>
        </p:spPr>
        <p:txBody>
          <a:bodyPr/>
          <a:lstStyle/>
          <a:p>
            <a:pPr eaLnBrk="1" hangingPunct="1"/>
            <a:r>
              <a:rPr lang="en-US" sz="3600" dirty="0" smtClean="0"/>
              <a:t>3.	Realities of Deleveraging Today</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en-GB" smtClean="0"/>
              <a:t>The Public Sector Has Become Highly Leveraged</a:t>
            </a:r>
          </a:p>
        </p:txBody>
      </p:sp>
      <p:sp>
        <p:nvSpPr>
          <p:cNvPr id="22531" name="Rectangle 3"/>
          <p:cNvSpPr>
            <a:spLocks noGrp="1" noChangeArrowheads="1"/>
          </p:cNvSpPr>
          <p:nvPr>
            <p:ph idx="1"/>
          </p:nvPr>
        </p:nvSpPr>
        <p:spPr/>
        <p:txBody>
          <a:bodyPr/>
          <a:lstStyle/>
          <a:p>
            <a:pPr lvl="1"/>
            <a:r>
              <a:rPr lang="en-US" dirty="0" smtClean="0"/>
              <a:t>The Federal deficit has risen sharply following the financial crisis</a:t>
            </a:r>
          </a:p>
          <a:p>
            <a:pPr lvl="1"/>
            <a:r>
              <a:rPr lang="en-US" dirty="0" smtClean="0"/>
              <a:t>Tax revenues fell sharply, while outlays increased due to “automatic stabilizers,” fiscal stimulus, and ARRA (American Recovery and Reinvestment Act)</a:t>
            </a:r>
          </a:p>
          <a:p>
            <a:pPr lvl="1"/>
            <a:r>
              <a:rPr lang="en-US" dirty="0" smtClean="0"/>
              <a:t>The Federal debt as a share of GDP has risen markedly to over 80%</a:t>
            </a:r>
          </a:p>
          <a:p>
            <a:pPr lvl="1"/>
            <a:r>
              <a:rPr lang="en-US" dirty="0" smtClean="0"/>
              <a:t>Contrary to the view that fiscal deficit would crowd out private investment and raise interest rate, long-term rates remain very low due to exceptionally low short-term rates</a:t>
            </a:r>
          </a:p>
          <a:p>
            <a:pPr lvl="1"/>
            <a:r>
              <a:rPr lang="en-US" dirty="0" smtClean="0"/>
              <a:t>An aging population and rising health care costs entail fiscal costs</a:t>
            </a:r>
          </a:p>
          <a:p>
            <a:pPr lvl="1"/>
            <a:r>
              <a:rPr lang="en-US" dirty="0" smtClean="0"/>
              <a:t>The U.S. public debt ratios are not unusually high, compared to other developed countries. Among major countries Japan and Italy have higher debt ratios than the U.S.</a:t>
            </a:r>
          </a:p>
          <a:p>
            <a:pPr lvl="1"/>
            <a:r>
              <a:rPr lang="en-US" dirty="0" smtClean="0"/>
              <a:t>While developed countries have high public debt and deficits, most emerging market economies have low public debt and deficits</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noFill/>
        </p:spPr>
        <p:txBody>
          <a:bodyPr/>
          <a:lstStyle/>
          <a:p>
            <a:pPr eaLnBrk="1" hangingPunct="1"/>
            <a:r>
              <a:rPr lang="en-US" dirty="0" smtClean="0"/>
              <a:t>The Federal Deficit Has Risen Sharply Due to the Financial Crisis</a:t>
            </a:r>
            <a:endParaRPr lang="en-GB" sz="1900" b="1" dirty="0" smtClean="0">
              <a:solidFill>
                <a:srgbClr val="788CC8"/>
              </a:solidFill>
            </a:endParaRPr>
          </a:p>
        </p:txBody>
      </p:sp>
      <p:graphicFrame>
        <p:nvGraphicFramePr>
          <p:cNvPr id="8194" name="Object 5"/>
          <p:cNvGraphicFramePr>
            <a:graphicFrameLocks noChangeAspect="1"/>
          </p:cNvGraphicFramePr>
          <p:nvPr/>
        </p:nvGraphicFramePr>
        <p:xfrm>
          <a:off x="534617" y="1421448"/>
          <a:ext cx="8987948" cy="5246370"/>
        </p:xfrm>
        <a:graphic>
          <a:graphicData uri="http://schemas.openxmlformats.org/presentationml/2006/ole">
            <p:oleObj spid="_x0000_s62466" name="EcoWin document" r:id="rId4" imgW="12356620" imgH="8048303" progId="">
              <p:embed/>
            </p:oleObj>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a:noFill/>
        </p:spPr>
        <p:txBody>
          <a:bodyPr/>
          <a:lstStyle/>
          <a:p>
            <a:pPr eaLnBrk="1" hangingPunct="1"/>
            <a:r>
              <a:rPr lang="en-US" dirty="0" smtClean="0"/>
              <a:t>Tax Revenues Fell While Outlays Increased in Response to the Financial Crisis</a:t>
            </a:r>
            <a:endParaRPr lang="en-GB" sz="1900" b="1" dirty="0" smtClean="0">
              <a:solidFill>
                <a:srgbClr val="788CC8"/>
              </a:solidFill>
            </a:endParaRPr>
          </a:p>
        </p:txBody>
      </p:sp>
      <p:graphicFrame>
        <p:nvGraphicFramePr>
          <p:cNvPr id="9218" name="Object 5"/>
          <p:cNvGraphicFramePr>
            <a:graphicFrameLocks noChangeAspect="1"/>
          </p:cNvGraphicFramePr>
          <p:nvPr>
            <p:ph idx="4294967295"/>
          </p:nvPr>
        </p:nvGraphicFramePr>
        <p:xfrm>
          <a:off x="558800" y="1385359"/>
          <a:ext cx="8848725" cy="5330825"/>
        </p:xfrm>
        <a:graphic>
          <a:graphicData uri="http://schemas.openxmlformats.org/presentationml/2006/ole">
            <p:oleObj spid="_x0000_s63490" name="EcoWin document" r:id="rId4" imgW="12356620" imgH="8048303" progId="">
              <p:embed/>
            </p:oleObj>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a:noFill/>
        </p:spPr>
        <p:txBody>
          <a:bodyPr/>
          <a:lstStyle/>
          <a:p>
            <a:pPr eaLnBrk="1" hangingPunct="1"/>
            <a:r>
              <a:rPr lang="en-US" dirty="0" smtClean="0"/>
              <a:t>Federal Debt as a Share of National Income </a:t>
            </a:r>
            <a:br>
              <a:rPr lang="en-US" dirty="0" smtClean="0"/>
            </a:br>
            <a:r>
              <a:rPr lang="en-US" dirty="0" smtClean="0"/>
              <a:t>Has Risen Markedly</a:t>
            </a:r>
            <a:endParaRPr lang="en-GB" sz="1900" b="1" dirty="0" smtClean="0">
              <a:solidFill>
                <a:srgbClr val="788CC8"/>
              </a:solidFill>
            </a:endParaRPr>
          </a:p>
        </p:txBody>
      </p:sp>
      <p:graphicFrame>
        <p:nvGraphicFramePr>
          <p:cNvPr id="10242" name="Object 6"/>
          <p:cNvGraphicFramePr>
            <a:graphicFrameLocks noChangeAspect="1"/>
          </p:cNvGraphicFramePr>
          <p:nvPr>
            <p:ph idx="4294967295"/>
          </p:nvPr>
        </p:nvGraphicFramePr>
        <p:xfrm>
          <a:off x="584200" y="1398588"/>
          <a:ext cx="8716963" cy="5330825"/>
        </p:xfrm>
        <a:graphic>
          <a:graphicData uri="http://schemas.openxmlformats.org/presentationml/2006/ole">
            <p:oleObj spid="_x0000_s64514" name="EcoWin document" r:id="rId4" imgW="12356620" imgH="8048303" progId="">
              <p:embed/>
            </p:oleObj>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Grp="1" noChangeArrowheads="1"/>
          </p:cNvSpPr>
          <p:nvPr>
            <p:ph type="title"/>
          </p:nvPr>
        </p:nvSpPr>
        <p:spPr/>
        <p:txBody>
          <a:bodyPr/>
          <a:lstStyle/>
          <a:p>
            <a:pPr>
              <a:lnSpc>
                <a:spcPct val="80000"/>
              </a:lnSpc>
            </a:pPr>
            <a:r>
              <a:rPr lang="en-US" dirty="0" smtClean="0"/>
              <a:t>Developed Countries Have High Public Debt and Deficits, But Emerging Market Economies Don’t</a:t>
            </a:r>
          </a:p>
        </p:txBody>
      </p:sp>
      <p:graphicFrame>
        <p:nvGraphicFramePr>
          <p:cNvPr id="14338" name="Object 3"/>
          <p:cNvGraphicFramePr>
            <a:graphicFrameLocks noChangeAspect="1"/>
          </p:cNvGraphicFramePr>
          <p:nvPr>
            <p:ph idx="4294967295"/>
          </p:nvPr>
        </p:nvGraphicFramePr>
        <p:xfrm>
          <a:off x="711200" y="1404407"/>
          <a:ext cx="8629650" cy="5386388"/>
        </p:xfrm>
        <a:graphic>
          <a:graphicData uri="http://schemas.openxmlformats.org/presentationml/2006/ole">
            <p:oleObj spid="_x0000_s68610" name="EcoWin document" r:id="rId3" imgW="12356620" imgH="8048303" progId="">
              <p:embed/>
            </p:oleObj>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en-GB" smtClean="0"/>
              <a:t>The Private Sector Has Started to Deleverage At Last</a:t>
            </a:r>
          </a:p>
        </p:txBody>
      </p:sp>
      <p:sp>
        <p:nvSpPr>
          <p:cNvPr id="22531" name="Rectangle 3"/>
          <p:cNvSpPr>
            <a:spLocks noGrp="1" noChangeArrowheads="1"/>
          </p:cNvSpPr>
          <p:nvPr>
            <p:ph idx="1"/>
          </p:nvPr>
        </p:nvSpPr>
        <p:spPr/>
        <p:txBody>
          <a:bodyPr/>
          <a:lstStyle/>
          <a:p>
            <a:pPr lvl="1"/>
            <a:r>
              <a:rPr lang="en-US" dirty="0" smtClean="0"/>
              <a:t>The private sector, particularly U.S. household, has started to deleverage. The Household sector has reduced its debt and improved its balance sheet. </a:t>
            </a:r>
          </a:p>
          <a:p>
            <a:pPr lvl="1"/>
            <a:r>
              <a:rPr lang="en-US" dirty="0" smtClean="0"/>
              <a:t>Household financial obligation and debt service ratios have declined to lower rates, increase in the personal saving rate, and increase in mortgage delinquencies and defaults.</a:t>
            </a:r>
          </a:p>
          <a:p>
            <a:pPr lvl="1"/>
            <a:r>
              <a:rPr lang="en-US" dirty="0" smtClean="0"/>
              <a:t>However, private sector deleveraging lowers economic growth, slows employment growth and raises the unemployment rate</a:t>
            </a:r>
          </a:p>
          <a:p>
            <a:endParaRPr lang="en-US" dirty="0" smtClean="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2"/>
          <p:cNvSpPr>
            <a:spLocks noGrp="1" noChangeArrowheads="1"/>
          </p:cNvSpPr>
          <p:nvPr>
            <p:ph type="title"/>
          </p:nvPr>
        </p:nvSpPr>
        <p:spPr/>
        <p:txBody>
          <a:bodyPr/>
          <a:lstStyle/>
          <a:p>
            <a:pPr eaLnBrk="1" hangingPunct="1"/>
            <a:r>
              <a:rPr lang="en-US" smtClean="0"/>
              <a:t>The U.S. Private Sector Is Deleveraging</a:t>
            </a:r>
          </a:p>
        </p:txBody>
      </p:sp>
      <p:graphicFrame>
        <p:nvGraphicFramePr>
          <p:cNvPr id="15362" name="Object 3"/>
          <p:cNvGraphicFramePr>
            <a:graphicFrameLocks noChangeAspect="1"/>
          </p:cNvGraphicFramePr>
          <p:nvPr>
            <p:ph idx="4294967295"/>
          </p:nvPr>
        </p:nvGraphicFramePr>
        <p:xfrm>
          <a:off x="660426" y="1411288"/>
          <a:ext cx="8716963" cy="5348287"/>
        </p:xfrm>
        <a:graphic>
          <a:graphicData uri="http://schemas.openxmlformats.org/presentationml/2006/ole">
            <p:oleObj spid="_x0000_s69634" name="EcoWin document" r:id="rId3" imgW="12356620" imgH="8048303" progId="">
              <p:embed/>
            </p:oleObj>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p:txBody>
          <a:bodyPr/>
          <a:lstStyle/>
          <a:p>
            <a:pPr eaLnBrk="1" hangingPunct="1"/>
            <a:r>
              <a:rPr lang="en-US" smtClean="0"/>
              <a:t>Households Have Reduced Their Debt</a:t>
            </a:r>
          </a:p>
        </p:txBody>
      </p:sp>
      <p:graphicFrame>
        <p:nvGraphicFramePr>
          <p:cNvPr id="16386" name="Object 3"/>
          <p:cNvGraphicFramePr>
            <a:graphicFrameLocks noChangeAspect="1"/>
          </p:cNvGraphicFramePr>
          <p:nvPr>
            <p:ph idx="4294967295"/>
          </p:nvPr>
        </p:nvGraphicFramePr>
        <p:xfrm>
          <a:off x="660426" y="1354138"/>
          <a:ext cx="8718550" cy="5275262"/>
        </p:xfrm>
        <a:graphic>
          <a:graphicData uri="http://schemas.openxmlformats.org/presentationml/2006/ole">
            <p:oleObj spid="_x0000_s70658" name="EcoWin document" r:id="rId3" imgW="12356620" imgH="8048303" progId="">
              <p:embed/>
            </p:oleObj>
          </a:graphicData>
        </a:graphic>
      </p:graphicFrame>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p:cNvSpPr>
            <a:spLocks noGrp="1" noChangeArrowheads="1"/>
          </p:cNvSpPr>
          <p:nvPr>
            <p:ph type="title"/>
          </p:nvPr>
        </p:nvSpPr>
        <p:spPr/>
        <p:txBody>
          <a:bodyPr/>
          <a:lstStyle/>
          <a:p>
            <a:pPr eaLnBrk="1" hangingPunct="1"/>
            <a:r>
              <a:rPr lang="en-US" smtClean="0"/>
              <a:t>Households’ Balance Sheets Have Improved</a:t>
            </a:r>
          </a:p>
        </p:txBody>
      </p:sp>
      <p:graphicFrame>
        <p:nvGraphicFramePr>
          <p:cNvPr id="17410" name="Object 5"/>
          <p:cNvGraphicFramePr>
            <a:graphicFrameLocks noChangeAspect="1"/>
          </p:cNvGraphicFramePr>
          <p:nvPr>
            <p:ph idx="4294967295"/>
          </p:nvPr>
        </p:nvGraphicFramePr>
        <p:xfrm>
          <a:off x="609601" y="1398059"/>
          <a:ext cx="8775700" cy="5297488"/>
        </p:xfrm>
        <a:graphic>
          <a:graphicData uri="http://schemas.openxmlformats.org/presentationml/2006/ole">
            <p:oleObj spid="_x0000_s71682" name="EcoWin document" r:id="rId3" imgW="13670241" imgH="8763528" progId="">
              <p:embed/>
            </p:oleObj>
          </a:graphicData>
        </a:graphic>
      </p:graphicFrame>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p:txBody>
          <a:bodyPr/>
          <a:lstStyle/>
          <a:p>
            <a:pPr eaLnBrk="1" hangingPunct="1"/>
            <a:r>
              <a:rPr lang="en-US" dirty="0" smtClean="0"/>
              <a:t>Households’ Financial Obligation and Debt Service Ratios Have Declined</a:t>
            </a:r>
          </a:p>
        </p:txBody>
      </p:sp>
      <p:graphicFrame>
        <p:nvGraphicFramePr>
          <p:cNvPr id="18434" name="Object 5"/>
          <p:cNvGraphicFramePr>
            <a:graphicFrameLocks noChangeAspect="1"/>
          </p:cNvGraphicFramePr>
          <p:nvPr>
            <p:ph idx="4294967295"/>
          </p:nvPr>
        </p:nvGraphicFramePr>
        <p:xfrm>
          <a:off x="702739" y="1418166"/>
          <a:ext cx="8602663" cy="5276850"/>
        </p:xfrm>
        <a:graphic>
          <a:graphicData uri="http://schemas.openxmlformats.org/presentationml/2006/ole">
            <p:oleObj spid="_x0000_s72706" name="EcoWin document" r:id="rId3" imgW="13670241" imgH="8763528" progId="">
              <p:embed/>
            </p:oleObj>
          </a:graphicData>
        </a:graphic>
      </p:graphicFrame>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p:txBody>
          <a:bodyPr/>
          <a:lstStyle/>
          <a:p>
            <a:pPr eaLnBrk="1" hangingPunct="1"/>
            <a:r>
              <a:rPr lang="en-US" dirty="0" smtClean="0"/>
              <a:t>Private Sector Deleveraging Lowers Growth and…</a:t>
            </a:r>
          </a:p>
        </p:txBody>
      </p:sp>
      <p:graphicFrame>
        <p:nvGraphicFramePr>
          <p:cNvPr id="20482" name="Object 5"/>
          <p:cNvGraphicFramePr>
            <a:graphicFrameLocks noChangeAspect="1"/>
          </p:cNvGraphicFramePr>
          <p:nvPr>
            <p:ph idx="4294967295"/>
          </p:nvPr>
        </p:nvGraphicFramePr>
        <p:xfrm>
          <a:off x="871525" y="1404561"/>
          <a:ext cx="8357142" cy="5344274"/>
        </p:xfrm>
        <a:graphic>
          <a:graphicData uri="http://schemas.openxmlformats.org/presentationml/2006/ole">
            <p:oleObj spid="_x0000_s74754" name="EcoWin document" r:id="rId3" imgW="12356620" imgH="8048303" progId="">
              <p:embed/>
            </p:oleObj>
          </a:graphicData>
        </a:graphic>
      </p:graphicFrame>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Grp="1" noChangeArrowheads="1"/>
          </p:cNvSpPr>
          <p:nvPr>
            <p:ph type="title"/>
          </p:nvPr>
        </p:nvSpPr>
        <p:spPr/>
        <p:txBody>
          <a:bodyPr/>
          <a:lstStyle/>
          <a:p>
            <a:pPr eaLnBrk="1" hangingPunct="1"/>
            <a:r>
              <a:rPr lang="en-US" dirty="0" smtClean="0"/>
              <a:t>…Slows Employment Growth And…</a:t>
            </a:r>
          </a:p>
        </p:txBody>
      </p:sp>
      <p:graphicFrame>
        <p:nvGraphicFramePr>
          <p:cNvPr id="4" name="Object 3"/>
          <p:cNvGraphicFramePr>
            <a:graphicFrameLocks noChangeAspect="1"/>
          </p:cNvGraphicFramePr>
          <p:nvPr/>
        </p:nvGraphicFramePr>
        <p:xfrm>
          <a:off x="674703" y="1361546"/>
          <a:ext cx="8631208" cy="5428722"/>
        </p:xfrm>
        <a:graphic>
          <a:graphicData uri="http://schemas.openxmlformats.org/presentationml/2006/ole">
            <p:oleObj spid="_x0000_s75779" name="EcoWin document" r:id="rId3" imgW="12356620" imgH="8048303" progId="">
              <p:embed/>
            </p:oleObj>
          </a:graphicData>
        </a:graphic>
      </p:graphicFrame>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ChangeArrowheads="1"/>
          </p:cNvSpPr>
          <p:nvPr>
            <p:ph type="title"/>
          </p:nvPr>
        </p:nvSpPr>
        <p:spPr/>
        <p:txBody>
          <a:bodyPr/>
          <a:lstStyle/>
          <a:p>
            <a:pPr eaLnBrk="1" hangingPunct="1"/>
            <a:r>
              <a:rPr lang="en-US" dirty="0" smtClean="0"/>
              <a:t>…Raises the Unemployment Rate</a:t>
            </a:r>
          </a:p>
        </p:txBody>
      </p:sp>
      <p:graphicFrame>
        <p:nvGraphicFramePr>
          <p:cNvPr id="22530" name="Object 3"/>
          <p:cNvGraphicFramePr>
            <a:graphicFrameLocks noChangeAspect="1"/>
          </p:cNvGraphicFramePr>
          <p:nvPr/>
        </p:nvGraphicFramePr>
        <p:xfrm>
          <a:off x="459264" y="1441133"/>
          <a:ext cx="9311005" cy="5260763"/>
        </p:xfrm>
        <a:graphic>
          <a:graphicData uri="http://schemas.openxmlformats.org/presentationml/2006/ole">
            <p:oleObj spid="_x0000_s76802" name="EcoWin document" r:id="rId3" imgW="12356620" imgH="8048303" progId="">
              <p:embed/>
            </p:oleObj>
          </a:graphicData>
        </a:graphic>
      </p:graphicFrame>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4"/>
          <p:cNvSpPr>
            <a:spLocks noGrp="1" noChangeArrowheads="1"/>
          </p:cNvSpPr>
          <p:nvPr>
            <p:ph type="ctrTitle"/>
          </p:nvPr>
        </p:nvSpPr>
        <p:spPr>
          <a:xfrm>
            <a:off x="523286" y="3267982"/>
            <a:ext cx="8226584" cy="557742"/>
          </a:xfrm>
        </p:spPr>
        <p:txBody>
          <a:bodyPr/>
          <a:lstStyle/>
          <a:p>
            <a:pPr eaLnBrk="1" hangingPunct="1"/>
            <a:r>
              <a:rPr lang="en-US" sz="3600" dirty="0" smtClean="0"/>
              <a:t>4.	Navigating A Deleveraging World</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en-GB" smtClean="0"/>
              <a:t>Economic Realities of Debt and Deleveraging</a:t>
            </a:r>
            <a:endParaRPr lang="en-GB" dirty="0" smtClean="0"/>
          </a:p>
        </p:txBody>
      </p:sp>
      <p:sp>
        <p:nvSpPr>
          <p:cNvPr id="22531" name="Rectangle 3"/>
          <p:cNvSpPr>
            <a:spLocks noGrp="1" noChangeArrowheads="1"/>
          </p:cNvSpPr>
          <p:nvPr>
            <p:ph type="body" idx="1"/>
          </p:nvPr>
        </p:nvSpPr>
        <p:spPr/>
        <p:txBody>
          <a:bodyPr/>
          <a:lstStyle/>
          <a:p>
            <a:pPr lvl="1"/>
            <a:r>
              <a:rPr lang="en-US" dirty="0" smtClean="0"/>
              <a:t>Era of fiscal restraint on the horizon for highly indebted economies as public sector begins the long and painful process of deleveraging </a:t>
            </a:r>
          </a:p>
          <a:p>
            <a:pPr lvl="1"/>
            <a:r>
              <a:rPr lang="en-US" dirty="0" smtClean="0"/>
              <a:t>Debt reduction will be a drag on growth; interest rates will remain low for the foreseeable future </a:t>
            </a:r>
          </a:p>
          <a:p>
            <a:pPr lvl="1"/>
            <a:r>
              <a:rPr lang="en-US" dirty="0" smtClean="0"/>
              <a:t>Monetary policy has been exhausted in the U.S; rate cuts potentially on the horizon for Europe</a:t>
            </a:r>
          </a:p>
          <a:p>
            <a:pPr lvl="1"/>
            <a:r>
              <a:rPr lang="en-US" dirty="0" smtClean="0"/>
              <a:t>Leveraged economies will be more vulnerable to economic shocks and cyclical downturns, lacking the full scope of monetary and fiscal policy to counteract and mitigate downside risks</a:t>
            </a:r>
          </a:p>
          <a:p>
            <a:pPr lvl="1"/>
            <a:r>
              <a:rPr lang="en-US" dirty="0" smtClean="0"/>
              <a:t>Likely to lead to truncated business cycles and more frequent periods of heightened volatility</a:t>
            </a:r>
          </a:p>
          <a:p>
            <a:pPr lvl="1"/>
            <a:endParaRPr lang="en-US" dirty="0" smtClean="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25" name="Rectangle 9"/>
          <p:cNvSpPr>
            <a:spLocks noGrp="1" noChangeArrowheads="1"/>
          </p:cNvSpPr>
          <p:nvPr>
            <p:ph type="title"/>
          </p:nvPr>
        </p:nvSpPr>
        <p:spPr/>
        <p:txBody>
          <a:bodyPr/>
          <a:lstStyle/>
          <a:p>
            <a:r>
              <a:rPr lang="en-US" smtClean="0"/>
              <a:t>U.S. Economic Recovery Consistent With </a:t>
            </a:r>
            <a:br>
              <a:rPr lang="en-US" smtClean="0"/>
            </a:br>
            <a:r>
              <a:rPr lang="en-US" smtClean="0"/>
              <a:t>Post-Bust Template</a:t>
            </a:r>
            <a:endParaRPr lang="en-US" dirty="0" smtClean="0"/>
          </a:p>
        </p:txBody>
      </p:sp>
      <p:sp>
        <p:nvSpPr>
          <p:cNvPr id="6" name="Content Placeholder 5"/>
          <p:cNvSpPr>
            <a:spLocks noGrp="1"/>
          </p:cNvSpPr>
          <p:nvPr>
            <p:ph idx="1"/>
          </p:nvPr>
        </p:nvSpPr>
        <p:spPr/>
        <p:txBody>
          <a:bodyPr/>
          <a:lstStyle/>
          <a:p>
            <a:pPr lvl="1"/>
            <a:r>
              <a:rPr lang="en-US" dirty="0" smtClean="0"/>
              <a:t>The U.S. recovery from The Great Financial Crisis has been weak relative to previous U.S. post-recession up-turns; however, compared to the previous five largest post-bust recoveries for other countries caused by housing, the U.S. recovery is on track.</a:t>
            </a:r>
          </a:p>
          <a:p>
            <a:endParaRPr lang="en-US" dirty="0"/>
          </a:p>
        </p:txBody>
      </p:sp>
      <p:pic>
        <p:nvPicPr>
          <p:cNvPr id="137226" name="Picture 10"/>
          <p:cNvPicPr>
            <a:picLocks noChangeAspect="1" noChangeArrowheads="1"/>
          </p:cNvPicPr>
          <p:nvPr/>
        </p:nvPicPr>
        <p:blipFill>
          <a:blip r:embed="rId4" cstate="print"/>
          <a:srcRect/>
          <a:stretch>
            <a:fillRect/>
          </a:stretch>
        </p:blipFill>
        <p:spPr bwMode="auto">
          <a:xfrm>
            <a:off x="728133" y="3186642"/>
            <a:ext cx="4295775" cy="3482975"/>
          </a:xfrm>
          <a:prstGeom prst="rect">
            <a:avLst/>
          </a:prstGeom>
          <a:noFill/>
          <a:ln w="9525" algn="ctr">
            <a:noFill/>
            <a:miter lim="800000"/>
            <a:headEnd/>
            <a:tailEnd/>
          </a:ln>
          <a:effectLst/>
        </p:spPr>
      </p:pic>
      <p:pic>
        <p:nvPicPr>
          <p:cNvPr id="137228" name="Picture 12"/>
          <p:cNvPicPr>
            <a:picLocks noChangeAspect="1" noChangeArrowheads="1"/>
          </p:cNvPicPr>
          <p:nvPr/>
        </p:nvPicPr>
        <p:blipFill>
          <a:blip r:embed="rId5" cstate="print"/>
          <a:srcRect/>
          <a:stretch>
            <a:fillRect/>
          </a:stretch>
        </p:blipFill>
        <p:spPr bwMode="auto">
          <a:xfrm>
            <a:off x="5592763" y="3112030"/>
            <a:ext cx="3924300" cy="3381375"/>
          </a:xfrm>
          <a:prstGeom prst="rect">
            <a:avLst/>
          </a:prstGeom>
          <a:noFill/>
          <a:ln w="9525" algn="ctr">
            <a:noFill/>
            <a:miter lim="800000"/>
            <a:headEnd/>
            <a:tailEnd/>
          </a:ln>
          <a:effectLst/>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45" name="Rectangle 9"/>
          <p:cNvSpPr>
            <a:spLocks noGrp="1" noChangeArrowheads="1"/>
          </p:cNvSpPr>
          <p:nvPr>
            <p:ph type="title"/>
          </p:nvPr>
        </p:nvSpPr>
        <p:spPr/>
        <p:txBody>
          <a:bodyPr/>
          <a:lstStyle/>
          <a:p>
            <a:r>
              <a:rPr lang="en-US" smtClean="0"/>
              <a:t>U.S. Rates Are Tracking Japan’s Post-Crisis History </a:t>
            </a:r>
            <a:endParaRPr lang="en-US" dirty="0" smtClean="0"/>
          </a:p>
        </p:txBody>
      </p:sp>
      <p:graphicFrame>
        <p:nvGraphicFramePr>
          <p:cNvPr id="6" name="Chart 5"/>
          <p:cNvGraphicFramePr>
            <a:graphicFrameLocks noGrp="1"/>
          </p:cNvGraphicFramePr>
          <p:nvPr/>
        </p:nvGraphicFramePr>
        <p:xfrm>
          <a:off x="607558" y="1453016"/>
          <a:ext cx="8582025" cy="4947784"/>
        </p:xfrm>
        <a:graphic>
          <a:graphicData uri="http://schemas.openxmlformats.org/drawingml/2006/chart">
            <c:chart xmlns:c="http://schemas.openxmlformats.org/drawingml/2006/chart" xmlns:r="http://schemas.openxmlformats.org/officeDocument/2006/relationships" r:id="rId4"/>
          </a:graphicData>
        </a:graphic>
      </p:graphicFrame>
      <p:sp>
        <p:nvSpPr>
          <p:cNvPr id="4" name="TextBox 3"/>
          <p:cNvSpPr txBox="1"/>
          <p:nvPr/>
        </p:nvSpPr>
        <p:spPr>
          <a:xfrm>
            <a:off x="871870" y="6507130"/>
            <a:ext cx="5528930" cy="153888"/>
          </a:xfrm>
          <a:prstGeom prst="rect">
            <a:avLst/>
          </a:prstGeom>
          <a:noFill/>
        </p:spPr>
        <p:txBody>
          <a:bodyPr wrap="square" lIns="0" tIns="0" rIns="0" bIns="0" rtlCol="0">
            <a:spAutoFit/>
          </a:bodyPr>
          <a:lstStyle/>
          <a:p>
            <a:r>
              <a:rPr lang="en-US" sz="1000" b="0" dirty="0" smtClean="0">
                <a:solidFill>
                  <a:srgbClr val="000000"/>
                </a:solidFill>
              </a:rPr>
              <a:t>Source: Bloomberg</a:t>
            </a:r>
            <a:endParaRPr lang="en-US" sz="1000" b="0" dirty="0">
              <a:solidFill>
                <a:srgbClr val="000000"/>
              </a:solidFill>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p:txBody>
          <a:bodyPr/>
          <a:lstStyle/>
          <a:p>
            <a:r>
              <a:rPr lang="en-US" smtClean="0"/>
              <a:t>U.S. Government’s Net Interest Payments Are Currently Low Due to Low Rates</a:t>
            </a:r>
            <a:endParaRPr lang="en-GB" dirty="0" smtClean="0"/>
          </a:p>
        </p:txBody>
      </p:sp>
      <p:graphicFrame>
        <p:nvGraphicFramePr>
          <p:cNvPr id="11266" name="Object 4"/>
          <p:cNvGraphicFramePr>
            <a:graphicFrameLocks noChangeAspect="1"/>
          </p:cNvGraphicFramePr>
          <p:nvPr>
            <p:ph idx="4294967295"/>
          </p:nvPr>
        </p:nvGraphicFramePr>
        <p:xfrm>
          <a:off x="1256250" y="1422400"/>
          <a:ext cx="7595634" cy="5240338"/>
        </p:xfrm>
        <a:graphic>
          <a:graphicData uri="http://schemas.openxmlformats.org/presentationml/2006/ole">
            <p:oleObj spid="_x0000_s381954" name="EcoWin document" r:id="rId4" imgW="9401170" imgH="6486469" progId="">
              <p:embed/>
            </p:oleObj>
          </a:graphicData>
        </a:graphic>
      </p:graphicFrame>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45" name="Rectangle 9"/>
          <p:cNvSpPr>
            <a:spLocks noGrp="1" noChangeArrowheads="1"/>
          </p:cNvSpPr>
          <p:nvPr>
            <p:ph type="title"/>
          </p:nvPr>
        </p:nvSpPr>
        <p:spPr/>
        <p:txBody>
          <a:bodyPr/>
          <a:lstStyle/>
          <a:p>
            <a:r>
              <a:rPr lang="en-US" smtClean="0"/>
              <a:t>Expect More Business Cycle Volatility</a:t>
            </a:r>
            <a:endParaRPr lang="en-US" dirty="0" smtClean="0"/>
          </a:p>
        </p:txBody>
      </p:sp>
      <p:sp>
        <p:nvSpPr>
          <p:cNvPr id="7" name="Content Placeholder 6"/>
          <p:cNvSpPr>
            <a:spLocks noGrp="1"/>
          </p:cNvSpPr>
          <p:nvPr>
            <p:ph idx="1"/>
          </p:nvPr>
        </p:nvSpPr>
        <p:spPr/>
        <p:txBody>
          <a:bodyPr/>
          <a:lstStyle/>
          <a:p>
            <a:pPr lvl="1"/>
            <a:r>
              <a:rPr lang="en-US" dirty="0" smtClean="0"/>
              <a:t>Monetary policy has been used to smooth the U.S. business cycle over the past 25 years. With the Fed now unable to ease further, expect more frequent and volatile economic cycles driven by changes in real demand. </a:t>
            </a:r>
          </a:p>
          <a:p>
            <a:endParaRPr lang="en-US" dirty="0"/>
          </a:p>
        </p:txBody>
      </p:sp>
      <p:pic>
        <p:nvPicPr>
          <p:cNvPr id="9" name="Picture 4"/>
          <p:cNvPicPr>
            <a:picLocks noChangeAspect="1" noChangeArrowheads="1"/>
          </p:cNvPicPr>
          <p:nvPr/>
        </p:nvPicPr>
        <p:blipFill>
          <a:blip r:embed="rId4" cstate="print"/>
          <a:srcRect l="1959" t="1808" r="1817" b="2341"/>
          <a:stretch>
            <a:fillRect/>
          </a:stretch>
        </p:blipFill>
        <p:spPr bwMode="auto">
          <a:xfrm>
            <a:off x="1126460" y="2542485"/>
            <a:ext cx="7890540" cy="3994832"/>
          </a:xfrm>
          <a:prstGeom prst="rect">
            <a:avLst/>
          </a:prstGeom>
          <a:noFill/>
          <a:ln w="9525">
            <a:noFill/>
            <a:miter lim="800000"/>
            <a:headEnd/>
            <a:tailEnd/>
          </a:ln>
          <a:effectLst/>
        </p:spPr>
      </p:pic>
      <p:sp>
        <p:nvSpPr>
          <p:cNvPr id="6" name="TextBox 5"/>
          <p:cNvSpPr txBox="1"/>
          <p:nvPr/>
        </p:nvSpPr>
        <p:spPr>
          <a:xfrm>
            <a:off x="712381" y="6602823"/>
            <a:ext cx="5528930" cy="153888"/>
          </a:xfrm>
          <a:prstGeom prst="rect">
            <a:avLst/>
          </a:prstGeom>
          <a:noFill/>
        </p:spPr>
        <p:txBody>
          <a:bodyPr wrap="square" lIns="0" tIns="0" rIns="0" bIns="0" rtlCol="0">
            <a:spAutoFit/>
          </a:bodyPr>
          <a:lstStyle/>
          <a:p>
            <a:r>
              <a:rPr lang="en-US" sz="1000" b="0" dirty="0" smtClean="0">
                <a:solidFill>
                  <a:srgbClr val="000000"/>
                </a:solidFill>
              </a:rPr>
              <a:t>Source: Bloomberg</a:t>
            </a:r>
            <a:endParaRPr lang="en-US" sz="1000" b="0" dirty="0">
              <a:solidFill>
                <a:srgbClr val="000000"/>
              </a:solidFill>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45" name="Rectangle 9"/>
          <p:cNvSpPr>
            <a:spLocks noGrp="1" noChangeArrowheads="1"/>
          </p:cNvSpPr>
          <p:nvPr>
            <p:ph type="title"/>
          </p:nvPr>
        </p:nvSpPr>
        <p:spPr>
          <a:noFill/>
          <a:ln/>
        </p:spPr>
        <p:txBody>
          <a:bodyPr/>
          <a:lstStyle/>
          <a:p>
            <a:r>
              <a:rPr lang="en-US" dirty="0" smtClean="0"/>
              <a:t>Declining Bond Volatility Will Be Supportive For Credit During the Deleveraging Process</a:t>
            </a:r>
          </a:p>
        </p:txBody>
      </p:sp>
      <p:pic>
        <p:nvPicPr>
          <p:cNvPr id="10" name="Picture 2"/>
          <p:cNvPicPr>
            <a:picLocks noChangeAspect="1" noChangeArrowheads="1"/>
          </p:cNvPicPr>
          <p:nvPr/>
        </p:nvPicPr>
        <p:blipFill>
          <a:blip r:embed="rId4" cstate="print"/>
          <a:srcRect l="1084" t="1036" r="596" b="2523"/>
          <a:stretch>
            <a:fillRect/>
          </a:stretch>
        </p:blipFill>
        <p:spPr bwMode="auto">
          <a:xfrm>
            <a:off x="606056" y="1318432"/>
            <a:ext cx="8890369" cy="5263117"/>
          </a:xfrm>
          <a:prstGeom prst="rect">
            <a:avLst/>
          </a:prstGeom>
          <a:noFill/>
          <a:ln w="9525">
            <a:noFill/>
            <a:miter lim="800000"/>
            <a:headEnd/>
            <a:tailEnd/>
          </a:ln>
          <a:effectLst/>
        </p:spPr>
      </p:pic>
      <p:cxnSp>
        <p:nvCxnSpPr>
          <p:cNvPr id="11" name="Straight Arrow Connector 10"/>
          <p:cNvCxnSpPr/>
          <p:nvPr/>
        </p:nvCxnSpPr>
        <p:spPr bwMode="auto">
          <a:xfrm>
            <a:off x="8490857" y="4484915"/>
            <a:ext cx="315472" cy="653996"/>
          </a:xfrm>
          <a:prstGeom prst="straightConnector1">
            <a:avLst/>
          </a:prstGeom>
          <a:solidFill>
            <a:srgbClr val="C8DCF0"/>
          </a:solidFill>
          <a:ln w="38100" cap="flat" cmpd="sng" algn="ctr">
            <a:solidFill>
              <a:srgbClr val="000066"/>
            </a:solidFill>
            <a:prstDash val="solid"/>
            <a:round/>
            <a:headEnd type="none" w="med" len="med"/>
            <a:tailEnd type="arrow"/>
          </a:ln>
          <a:effectLst/>
        </p:spPr>
      </p:cxnSp>
      <p:cxnSp>
        <p:nvCxnSpPr>
          <p:cNvPr id="13" name="Straight Arrow Connector 12"/>
          <p:cNvCxnSpPr/>
          <p:nvPr/>
        </p:nvCxnSpPr>
        <p:spPr bwMode="auto">
          <a:xfrm>
            <a:off x="8469085" y="5232400"/>
            <a:ext cx="315472" cy="653996"/>
          </a:xfrm>
          <a:prstGeom prst="straightConnector1">
            <a:avLst/>
          </a:prstGeom>
          <a:solidFill>
            <a:srgbClr val="C8DCF0"/>
          </a:solidFill>
          <a:ln w="38100" cap="flat" cmpd="sng" algn="ctr">
            <a:solidFill>
              <a:srgbClr val="000066"/>
            </a:solidFill>
            <a:prstDash val="solid"/>
            <a:round/>
            <a:headEnd type="none" w="med" len="med"/>
            <a:tailEnd type="arrow"/>
          </a:ln>
          <a:effectLst/>
        </p:spPr>
      </p:cxnSp>
      <p:sp>
        <p:nvSpPr>
          <p:cNvPr id="6" name="TextBox 5"/>
          <p:cNvSpPr txBox="1"/>
          <p:nvPr/>
        </p:nvSpPr>
        <p:spPr>
          <a:xfrm>
            <a:off x="871870" y="6507130"/>
            <a:ext cx="5528930" cy="153888"/>
          </a:xfrm>
          <a:prstGeom prst="rect">
            <a:avLst/>
          </a:prstGeom>
          <a:noFill/>
        </p:spPr>
        <p:txBody>
          <a:bodyPr wrap="square" lIns="0" tIns="0" rIns="0" bIns="0" rtlCol="0">
            <a:spAutoFit/>
          </a:bodyPr>
          <a:lstStyle/>
          <a:p>
            <a:r>
              <a:rPr lang="en-US" sz="1000" b="0" dirty="0" smtClean="0">
                <a:solidFill>
                  <a:srgbClr val="000000"/>
                </a:solidFill>
              </a:rPr>
              <a:t>Source: Bloomberg</a:t>
            </a:r>
            <a:endParaRPr lang="en-US" sz="1000" b="0" dirty="0">
              <a:solidFill>
                <a:srgbClr val="000000"/>
              </a:solidFill>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45" name="Rectangle 9"/>
          <p:cNvSpPr>
            <a:spLocks noGrp="1" noChangeArrowheads="1"/>
          </p:cNvSpPr>
          <p:nvPr>
            <p:ph type="title"/>
          </p:nvPr>
        </p:nvSpPr>
        <p:spPr/>
        <p:txBody>
          <a:bodyPr/>
          <a:lstStyle/>
          <a:p>
            <a:r>
              <a:rPr lang="en-US" smtClean="0"/>
              <a:t>Corporate Credit Markets Are Already Priced </a:t>
            </a:r>
            <a:br>
              <a:rPr lang="en-US" smtClean="0"/>
            </a:br>
            <a:r>
              <a:rPr lang="en-US" smtClean="0"/>
              <a:t>For Recession</a:t>
            </a:r>
            <a:endParaRPr lang="en-US" dirty="0" smtClean="0"/>
          </a:p>
        </p:txBody>
      </p:sp>
      <p:sp>
        <p:nvSpPr>
          <p:cNvPr id="7" name="Content Placeholder 6"/>
          <p:cNvSpPr>
            <a:spLocks noGrp="1"/>
          </p:cNvSpPr>
          <p:nvPr>
            <p:ph idx="1"/>
          </p:nvPr>
        </p:nvSpPr>
        <p:spPr/>
        <p:txBody>
          <a:bodyPr/>
          <a:lstStyle/>
          <a:p>
            <a:pPr lvl="1"/>
            <a:r>
              <a:rPr lang="en-US" dirty="0" smtClean="0"/>
              <a:t>High yield spreads have widened (the blue line declining) as leading economic indicators have contracted (the pink line declining). Credit markets will remain under pressure until growth momentum turns upward. </a:t>
            </a:r>
          </a:p>
          <a:p>
            <a:endParaRPr lang="en-US" dirty="0"/>
          </a:p>
        </p:txBody>
      </p:sp>
      <p:sp>
        <p:nvSpPr>
          <p:cNvPr id="8" name="Text Box 11"/>
          <p:cNvSpPr txBox="1">
            <a:spLocks noChangeArrowheads="1"/>
          </p:cNvSpPr>
          <p:nvPr/>
        </p:nvSpPr>
        <p:spPr bwMode="auto">
          <a:xfrm>
            <a:off x="538163" y="1341438"/>
            <a:ext cx="9205912" cy="246221"/>
          </a:xfrm>
          <a:prstGeom prst="rect">
            <a:avLst/>
          </a:prstGeom>
          <a:noFill/>
          <a:ln w="9525" algn="ctr">
            <a:noFill/>
            <a:miter lim="800000"/>
            <a:headEnd/>
            <a:tailEnd/>
          </a:ln>
          <a:effectLst/>
        </p:spPr>
        <p:txBody>
          <a:bodyPr lIns="0" tIns="0" rIns="0" bIns="0">
            <a:spAutoFit/>
          </a:bodyPr>
          <a:lstStyle/>
          <a:p>
            <a:pPr marL="228600" lvl="1" indent="-227013" defTabSz="1019175">
              <a:spcBef>
                <a:spcPct val="50000"/>
              </a:spcBef>
              <a:spcAft>
                <a:spcPct val="25000"/>
              </a:spcAft>
              <a:buClr>
                <a:srgbClr val="FF6600"/>
              </a:buClr>
              <a:buSzPct val="80000"/>
              <a:buFont typeface="Wingdings" pitchFamily="2" charset="2"/>
              <a:buChar char="n"/>
              <a:defRPr/>
            </a:pPr>
            <a:endParaRPr lang="en-US" sz="1600" b="0" dirty="0">
              <a:solidFill>
                <a:srgbClr val="000000"/>
              </a:solidFill>
              <a:latin typeface="Arial"/>
              <a:cs typeface="Arial"/>
            </a:endParaRPr>
          </a:p>
        </p:txBody>
      </p:sp>
      <p:grpSp>
        <p:nvGrpSpPr>
          <p:cNvPr id="14" name="Group 13"/>
          <p:cNvGrpSpPr/>
          <p:nvPr/>
        </p:nvGrpSpPr>
        <p:grpSpPr>
          <a:xfrm>
            <a:off x="753533" y="2438517"/>
            <a:ext cx="7924800" cy="4324104"/>
            <a:chOff x="753533" y="2082796"/>
            <a:chExt cx="8576734" cy="4679826"/>
          </a:xfrm>
        </p:grpSpPr>
        <p:pic>
          <p:nvPicPr>
            <p:cNvPr id="5" name="Picture 4"/>
            <p:cNvPicPr>
              <a:picLocks noChangeAspect="1" noChangeArrowheads="1"/>
            </p:cNvPicPr>
            <p:nvPr/>
          </p:nvPicPr>
          <p:blipFill>
            <a:blip r:embed="rId4" cstate="print"/>
            <a:srcRect l="819" t="1292" r="694" b="1055"/>
            <a:stretch>
              <a:fillRect/>
            </a:stretch>
          </p:blipFill>
          <p:spPr bwMode="auto">
            <a:xfrm>
              <a:off x="753533" y="2082796"/>
              <a:ext cx="8576734" cy="4478866"/>
            </a:xfrm>
            <a:prstGeom prst="rect">
              <a:avLst/>
            </a:prstGeom>
            <a:noFill/>
            <a:ln w="9525">
              <a:noFill/>
              <a:miter lim="800000"/>
              <a:headEnd/>
              <a:tailEnd/>
            </a:ln>
            <a:effectLst/>
          </p:spPr>
        </p:pic>
        <p:cxnSp>
          <p:nvCxnSpPr>
            <p:cNvPr id="9" name="Straight Arrow Connector 8"/>
            <p:cNvCxnSpPr/>
            <p:nvPr/>
          </p:nvCxnSpPr>
          <p:spPr bwMode="auto">
            <a:xfrm>
              <a:off x="7873147" y="2756861"/>
              <a:ext cx="555811" cy="1685364"/>
            </a:xfrm>
            <a:prstGeom prst="straightConnector1">
              <a:avLst/>
            </a:prstGeom>
            <a:solidFill>
              <a:srgbClr val="C8DCF0"/>
            </a:solidFill>
            <a:ln w="38100" cap="flat" cmpd="sng" algn="ctr">
              <a:solidFill>
                <a:srgbClr val="000066"/>
              </a:solidFill>
              <a:prstDash val="solid"/>
              <a:round/>
              <a:headEnd type="none" w="med" len="med"/>
              <a:tailEnd type="arrow"/>
            </a:ln>
            <a:effectLst/>
          </p:spPr>
        </p:cxnSp>
        <p:sp>
          <p:nvSpPr>
            <p:cNvPr id="6" name="TextBox 5"/>
            <p:cNvSpPr txBox="1"/>
            <p:nvPr/>
          </p:nvSpPr>
          <p:spPr>
            <a:xfrm>
              <a:off x="871870" y="6608734"/>
              <a:ext cx="5528930" cy="153888"/>
            </a:xfrm>
            <a:prstGeom prst="rect">
              <a:avLst/>
            </a:prstGeom>
            <a:noFill/>
          </p:spPr>
          <p:txBody>
            <a:bodyPr wrap="square" lIns="0" tIns="0" rIns="0" bIns="0" rtlCol="0">
              <a:spAutoFit/>
            </a:bodyPr>
            <a:lstStyle/>
            <a:p>
              <a:r>
                <a:rPr lang="en-US" sz="1000" b="0" dirty="0" smtClean="0">
                  <a:solidFill>
                    <a:srgbClr val="000000"/>
                  </a:solidFill>
                </a:rPr>
                <a:t>Source: Bloomberg</a:t>
              </a:r>
              <a:endParaRPr lang="en-US" sz="1000" b="0" dirty="0">
                <a:solidFill>
                  <a:srgbClr val="000000"/>
                </a:solidFill>
              </a:endParaRPr>
            </a:p>
          </p:txBody>
        </p:sp>
      </p:gr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45" name="Rectangle 9"/>
          <p:cNvSpPr>
            <a:spLocks noGrp="1" noChangeArrowheads="1"/>
          </p:cNvSpPr>
          <p:nvPr>
            <p:ph type="title"/>
          </p:nvPr>
        </p:nvSpPr>
        <p:spPr>
          <a:noFill/>
          <a:ln/>
        </p:spPr>
        <p:txBody>
          <a:bodyPr/>
          <a:lstStyle/>
          <a:p>
            <a:r>
              <a:rPr lang="en-US" dirty="0" smtClean="0"/>
              <a:t>Spread Levels Imply Recession May Be Priced In</a:t>
            </a:r>
          </a:p>
        </p:txBody>
      </p:sp>
      <p:sp>
        <p:nvSpPr>
          <p:cNvPr id="4" name="Text Placeholder 5"/>
          <p:cNvSpPr txBox="1">
            <a:spLocks/>
          </p:cNvSpPr>
          <p:nvPr/>
        </p:nvSpPr>
        <p:spPr bwMode="auto">
          <a:xfrm>
            <a:off x="303213" y="4581565"/>
            <a:ext cx="5481637" cy="442191"/>
          </a:xfrm>
          <a:prstGeom prst="rect">
            <a:avLst/>
          </a:prstGeom>
          <a:noFill/>
          <a:ln w="9525">
            <a:noFill/>
            <a:miter lim="800000"/>
            <a:headEnd/>
            <a:tailEnd/>
          </a:ln>
        </p:spPr>
        <p:txBody>
          <a:bodyPr vert="horz" wrap="square" lIns="101867" tIns="50933" rIns="101867" bIns="50933" numCol="1" anchor="t" anchorCtr="0" compatLnSpc="1">
            <a:prstTxWarp prst="textNoShape">
              <a:avLst/>
            </a:prstTxWarp>
          </a:bodyPr>
          <a:lstStyle/>
          <a:p>
            <a:pPr marL="342900" marR="0" lvl="0" indent="-342900" algn="l" defTabSz="1019175" rtl="0" eaLnBrk="0" fontAlgn="base" latinLnBrk="0" hangingPunct="0">
              <a:lnSpc>
                <a:spcPct val="100000"/>
              </a:lnSpc>
              <a:spcBef>
                <a:spcPct val="100000"/>
              </a:spcBef>
              <a:spcAft>
                <a:spcPct val="25000"/>
              </a:spcAft>
              <a:buClrTx/>
              <a:buSzTx/>
              <a:buFontTx/>
              <a:buNone/>
              <a:tabLst/>
              <a:defRPr/>
            </a:pPr>
            <a:r>
              <a:rPr kumimoji="0" lang="en-US" sz="1000" b="0" i="0" u="none" strike="noStrike" kern="0" cap="none" spc="0" normalizeH="0" baseline="0" noProof="0" dirty="0" smtClean="0">
                <a:ln>
                  <a:noFill/>
                </a:ln>
                <a:solidFill>
                  <a:srgbClr val="000000"/>
                </a:solidFill>
                <a:effectLst/>
                <a:uLnTx/>
                <a:uFillTx/>
                <a:latin typeface="+mn-lt"/>
                <a:ea typeface="+mn-ea"/>
                <a:cs typeface="+mn-cs"/>
              </a:rPr>
              <a:t>Source: J.P. Morgan, ING IM calculations</a:t>
            </a:r>
            <a:endParaRPr kumimoji="0" lang="en-US" sz="1000" b="0" i="0" u="none" strike="noStrike" kern="0" cap="none" spc="0" normalizeH="0" baseline="0" noProof="0" dirty="0">
              <a:ln>
                <a:noFill/>
              </a:ln>
              <a:solidFill>
                <a:srgbClr val="000000"/>
              </a:solidFill>
              <a:effectLst/>
              <a:uLnTx/>
              <a:uFillTx/>
              <a:latin typeface="+mn-lt"/>
              <a:ea typeface="+mn-ea"/>
              <a:cs typeface="+mn-cs"/>
            </a:endParaRPr>
          </a:p>
        </p:txBody>
      </p:sp>
      <p:pic>
        <p:nvPicPr>
          <p:cNvPr id="5" name="Picture 6"/>
          <p:cNvPicPr>
            <a:picLocks noChangeAspect="1" noChangeArrowheads="1"/>
          </p:cNvPicPr>
          <p:nvPr/>
        </p:nvPicPr>
        <p:blipFill>
          <a:blip r:embed="rId4" cstate="print"/>
          <a:srcRect/>
          <a:stretch>
            <a:fillRect/>
          </a:stretch>
        </p:blipFill>
        <p:spPr bwMode="auto">
          <a:xfrm>
            <a:off x="285750" y="2264228"/>
            <a:ext cx="9482497" cy="228395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45" name="Rectangle 9"/>
          <p:cNvSpPr>
            <a:spLocks noGrp="1" noChangeArrowheads="1"/>
          </p:cNvSpPr>
          <p:nvPr>
            <p:ph type="title"/>
          </p:nvPr>
        </p:nvSpPr>
        <p:spPr/>
        <p:txBody>
          <a:bodyPr/>
          <a:lstStyle/>
          <a:p>
            <a:r>
              <a:rPr lang="en-US" smtClean="0"/>
              <a:t>A Weaker Dollar is the Inevitable Consequence of U.S. Policy Stimulus</a:t>
            </a:r>
            <a:endParaRPr lang="en-US" dirty="0" smtClean="0"/>
          </a:p>
        </p:txBody>
      </p:sp>
      <p:sp>
        <p:nvSpPr>
          <p:cNvPr id="8" name="Content Placeholder 7"/>
          <p:cNvSpPr>
            <a:spLocks noGrp="1"/>
          </p:cNvSpPr>
          <p:nvPr>
            <p:ph idx="1"/>
          </p:nvPr>
        </p:nvSpPr>
        <p:spPr/>
        <p:txBody>
          <a:bodyPr/>
          <a:lstStyle/>
          <a:p>
            <a:pPr lvl="1"/>
            <a:r>
              <a:rPr lang="en-US" dirty="0" smtClean="0"/>
              <a:t>The combined effect of chronic U.S. trade deficits (the private sector “supplying” dollars to the world) plus large U.S. fiscal deficits (the public sector “supplying” dollars to the world) will keep the U.S. dollar under downward pressure in the next few years</a:t>
            </a:r>
          </a:p>
          <a:p>
            <a:endParaRPr lang="en-US" dirty="0"/>
          </a:p>
        </p:txBody>
      </p:sp>
      <p:pic>
        <p:nvPicPr>
          <p:cNvPr id="7" name="Picture 3"/>
          <p:cNvPicPr>
            <a:picLocks noChangeAspect="1" noChangeArrowheads="1"/>
          </p:cNvPicPr>
          <p:nvPr/>
        </p:nvPicPr>
        <p:blipFill>
          <a:blip r:embed="rId4" cstate="print"/>
          <a:srcRect l="1741" t="1625" r="2169" b="2816"/>
          <a:stretch>
            <a:fillRect/>
          </a:stretch>
        </p:blipFill>
        <p:spPr bwMode="auto">
          <a:xfrm>
            <a:off x="829733" y="2766193"/>
            <a:ext cx="6934200" cy="3914002"/>
          </a:xfrm>
          <a:prstGeom prst="rect">
            <a:avLst/>
          </a:prstGeom>
          <a:noFill/>
          <a:ln w="9525">
            <a:noFill/>
            <a:miter lim="800000"/>
            <a:headEnd/>
            <a:tailEnd/>
          </a:ln>
          <a:effectLst/>
        </p:spPr>
      </p:pic>
      <p:sp>
        <p:nvSpPr>
          <p:cNvPr id="5" name="TextBox 4"/>
          <p:cNvSpPr txBox="1"/>
          <p:nvPr/>
        </p:nvSpPr>
        <p:spPr>
          <a:xfrm>
            <a:off x="871870" y="6566399"/>
            <a:ext cx="5528930" cy="153888"/>
          </a:xfrm>
          <a:prstGeom prst="rect">
            <a:avLst/>
          </a:prstGeom>
          <a:noFill/>
        </p:spPr>
        <p:txBody>
          <a:bodyPr wrap="square" lIns="0" tIns="0" rIns="0" bIns="0" rtlCol="0">
            <a:spAutoFit/>
          </a:bodyPr>
          <a:lstStyle/>
          <a:p>
            <a:r>
              <a:rPr lang="en-US" sz="1000" b="0" dirty="0" smtClean="0">
                <a:solidFill>
                  <a:srgbClr val="000000"/>
                </a:solidFill>
              </a:rPr>
              <a:t>Source: Bloomberg</a:t>
            </a:r>
            <a:endParaRPr lang="en-US" sz="1000" b="0" dirty="0">
              <a:solidFill>
                <a:srgbClr val="000000"/>
              </a:solidFill>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en-GB" dirty="0" smtClean="0"/>
              <a:t>Realities of Fixed Income Investing in a </a:t>
            </a:r>
            <a:br>
              <a:rPr lang="en-GB" dirty="0" smtClean="0"/>
            </a:br>
            <a:r>
              <a:rPr lang="en-GB" dirty="0" smtClean="0"/>
              <a:t>Deleveraging World</a:t>
            </a:r>
          </a:p>
        </p:txBody>
      </p:sp>
      <p:sp>
        <p:nvSpPr>
          <p:cNvPr id="22531" name="Rectangle 3"/>
          <p:cNvSpPr>
            <a:spLocks noGrp="1" noChangeArrowheads="1"/>
          </p:cNvSpPr>
          <p:nvPr>
            <p:ph idx="1"/>
          </p:nvPr>
        </p:nvSpPr>
        <p:spPr/>
        <p:txBody>
          <a:bodyPr/>
          <a:lstStyle/>
          <a:p>
            <a:pPr lvl="1"/>
            <a:r>
              <a:rPr lang="en-US" dirty="0" smtClean="0"/>
              <a:t>Protracted deleveraging cycles — characterized by fiscal austerity or “belt-tightening,” sluggish economic growth and low short-term interest rates — should keep bond yields low for some time.</a:t>
            </a:r>
          </a:p>
          <a:p>
            <a:pPr lvl="1"/>
            <a:r>
              <a:rPr lang="en-US" dirty="0" smtClean="0"/>
              <a:t>Limitations of Fed policy will likely lead to shorter and more volatile business cycles. Fed actions on short-term interest rates have historically been the strongest driver of Treasury bond volatility. </a:t>
            </a:r>
          </a:p>
          <a:p>
            <a:pPr lvl="1"/>
            <a:r>
              <a:rPr lang="en-US" dirty="0" smtClean="0"/>
              <a:t>However, with short- and long-term rates now explicitly anchored by the Fed, that source of bond volatility has been eliminated.</a:t>
            </a:r>
          </a:p>
          <a:p>
            <a:pPr lvl="1"/>
            <a:r>
              <a:rPr lang="en-US" dirty="0" smtClean="0"/>
              <a:t>In the long-term, the reduction in bond volatility is supportive of credit markets and spread contraction. In the near term, however, the business cycle is trending towards recession, which is driving credit spreads wider.</a:t>
            </a:r>
          </a:p>
          <a:p>
            <a:pPr lvl="1"/>
            <a:r>
              <a:rPr lang="en-US" dirty="0" smtClean="0"/>
              <a:t>Credit spreads in some sectors are approaching levels seen in prior recessions, but the magnitude of the expected downturn could worsen; therefore, we remain cautious on credit allocations in the near-term.</a:t>
            </a:r>
          </a:p>
          <a:p>
            <a:pPr lvl="1"/>
            <a:endParaRPr lang="en-US" dirty="0" smtClean="0"/>
          </a:p>
          <a:p>
            <a:pPr lvl="1"/>
            <a:endParaRPr lang="en-US" dirty="0" smtClean="0"/>
          </a:p>
          <a:p>
            <a:pPr lvl="1"/>
            <a:endParaRPr lang="en-US" dirty="0" smtClean="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en-GB" dirty="0" smtClean="0"/>
              <a:t>Realities of Fixed Income Investing in a </a:t>
            </a:r>
            <a:br>
              <a:rPr lang="en-GB" dirty="0" smtClean="0"/>
            </a:br>
            <a:r>
              <a:rPr lang="en-GB" dirty="0" smtClean="0"/>
              <a:t>Deleveraging World</a:t>
            </a:r>
          </a:p>
        </p:txBody>
      </p:sp>
      <p:sp>
        <p:nvSpPr>
          <p:cNvPr id="22531" name="Rectangle 3"/>
          <p:cNvSpPr>
            <a:spLocks noGrp="1" noChangeArrowheads="1"/>
          </p:cNvSpPr>
          <p:nvPr>
            <p:ph type="body" idx="1"/>
          </p:nvPr>
        </p:nvSpPr>
        <p:spPr/>
        <p:txBody>
          <a:bodyPr/>
          <a:lstStyle/>
          <a:p>
            <a:pPr lvl="1"/>
            <a:r>
              <a:rPr lang="en-US" dirty="0" smtClean="0"/>
              <a:t>In a low rate, deleveraging world, interest income will not be the main source of fixed income returns. Getting the asset allocation correct will be more important than ever. </a:t>
            </a:r>
          </a:p>
          <a:p>
            <a:pPr lvl="1"/>
            <a:r>
              <a:rPr lang="en-US" dirty="0" smtClean="0"/>
              <a:t>Investors should be more active in allocating credit exposure in response to more frequent business cycles and periods of heightened volatility</a:t>
            </a:r>
          </a:p>
          <a:p>
            <a:pPr lvl="1"/>
            <a:r>
              <a:rPr lang="en-US" dirty="0" smtClean="0"/>
              <a:t>The biggest consequence of the post-bust policy actions in the U.S. will be that the U.S. dollar stays under downward pressure, particularly against the currencies of Emerging Market economies.</a:t>
            </a:r>
          </a:p>
          <a:p>
            <a:pPr lvl="1"/>
            <a:r>
              <a:rPr lang="en-US" dirty="0" smtClean="0"/>
              <a:t>Emerging Market sovereigns are more fundamentally sound compared to Developed Market sovereigns, and compared to their own history, thus justifying higher core allocations to Emerging Market fixed income.</a:t>
            </a:r>
          </a:p>
          <a:p>
            <a:pPr lvl="1"/>
            <a:endParaRPr lang="en-US" dirty="0" smtClean="0"/>
          </a:p>
          <a:p>
            <a:pPr lvl="1"/>
            <a:endParaRPr lang="en-US" dirty="0" smtClean="0"/>
          </a:p>
          <a:p>
            <a:pPr lvl="1"/>
            <a:endParaRPr lang="en-US" dirty="0" smtClean="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4"/>
          <p:cNvSpPr>
            <a:spLocks noGrp="1" noChangeArrowheads="1"/>
          </p:cNvSpPr>
          <p:nvPr>
            <p:ph type="ctrTitle"/>
          </p:nvPr>
        </p:nvSpPr>
        <p:spPr/>
        <p:txBody>
          <a:bodyPr/>
          <a:lstStyle/>
          <a:p>
            <a:r>
              <a:rPr lang="en-US" sz="3600" dirty="0" smtClean="0"/>
              <a:t>5.	Appendix</a:t>
            </a:r>
          </a:p>
        </p:txBody>
      </p:sp>
      <p:sp>
        <p:nvSpPr>
          <p:cNvPr id="7171" name="Rectangle 5"/>
          <p:cNvSpPr>
            <a:spLocks noGrp="1" noChangeArrowheads="1"/>
          </p:cNvSpPr>
          <p:nvPr>
            <p:ph type="subTitle" idx="1"/>
          </p:nvPr>
        </p:nvSpPr>
        <p:spPr/>
        <p:txBody>
          <a:bodyPr/>
          <a:lstStyle/>
          <a:p>
            <a:r>
              <a:rPr lang="en-US" smtClean="0"/>
              <a:t>Presenter biographies</a:t>
            </a:r>
          </a:p>
          <a:p>
            <a:r>
              <a:rPr lang="en-US" smtClean="0"/>
              <a:t>Important Disclosures</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433070" y="1705518"/>
            <a:ext cx="1739265" cy="172720"/>
          </a:xfrm>
          <a:prstGeom prst="rect">
            <a:avLst/>
          </a:prstGeom>
          <a:noFill/>
          <a:ln w="9525">
            <a:noFill/>
            <a:miter lim="800000"/>
            <a:headEnd/>
            <a:tailEnd/>
          </a:ln>
          <a:effectLst/>
        </p:spPr>
        <p:txBody>
          <a:bodyPr wrap="none" lIns="0" tIns="0" rIns="0" bIns="0">
            <a:spAutoFit/>
          </a:bodyPr>
          <a:lstStyle/>
          <a:p>
            <a:pPr eaLnBrk="0" hangingPunct="0">
              <a:spcBef>
                <a:spcPct val="0"/>
              </a:spcBef>
              <a:buClr>
                <a:srgbClr val="000000"/>
              </a:buClr>
              <a:buSzPct val="100000"/>
              <a:defRPr/>
            </a:pPr>
            <a:r>
              <a:rPr lang="en-US" sz="1100" dirty="0">
                <a:solidFill>
                  <a:srgbClr val="000080"/>
                </a:solidFill>
                <a:sym typeface="Arial" charset="0"/>
              </a:rPr>
              <a:t>Christine Hurtsellers, CFA</a:t>
            </a:r>
          </a:p>
        </p:txBody>
      </p:sp>
      <p:sp>
        <p:nvSpPr>
          <p:cNvPr id="15363" name="Rectangle 3"/>
          <p:cNvSpPr>
            <a:spLocks noChangeArrowheads="1"/>
          </p:cNvSpPr>
          <p:nvPr/>
        </p:nvSpPr>
        <p:spPr bwMode="auto">
          <a:xfrm>
            <a:off x="433070" y="1878238"/>
            <a:ext cx="8549640" cy="172720"/>
          </a:xfrm>
          <a:prstGeom prst="rect">
            <a:avLst/>
          </a:prstGeom>
          <a:noFill/>
          <a:ln w="9525">
            <a:noFill/>
            <a:miter lim="800000"/>
            <a:headEnd/>
            <a:tailEnd/>
          </a:ln>
          <a:effectLst/>
        </p:spPr>
        <p:txBody>
          <a:bodyPr lIns="0" tIns="0" rIns="0" bIns="0">
            <a:spAutoFit/>
          </a:bodyPr>
          <a:lstStyle/>
          <a:p>
            <a:pPr eaLnBrk="0" hangingPunct="0">
              <a:spcBef>
                <a:spcPct val="0"/>
              </a:spcBef>
              <a:buClr>
                <a:srgbClr val="000000"/>
              </a:buClr>
              <a:buSzPct val="100000"/>
              <a:defRPr/>
            </a:pPr>
            <a:r>
              <a:rPr lang="en-US" sz="1100" dirty="0">
                <a:solidFill>
                  <a:srgbClr val="000080"/>
                </a:solidFill>
                <a:sym typeface="Arial" charset="0"/>
              </a:rPr>
              <a:t>Chief Investment Officer, Fixed Income and Proprietary Investments</a:t>
            </a:r>
          </a:p>
        </p:txBody>
      </p:sp>
      <p:sp>
        <p:nvSpPr>
          <p:cNvPr id="15364" name="Rectangle 4"/>
          <p:cNvSpPr>
            <a:spLocks noChangeArrowheads="1"/>
          </p:cNvSpPr>
          <p:nvPr/>
        </p:nvSpPr>
        <p:spPr bwMode="auto">
          <a:xfrm>
            <a:off x="433070" y="2050958"/>
            <a:ext cx="8549640" cy="172720"/>
          </a:xfrm>
          <a:prstGeom prst="rect">
            <a:avLst/>
          </a:prstGeom>
          <a:noFill/>
          <a:ln w="9525">
            <a:noFill/>
            <a:miter lim="800000"/>
            <a:headEnd/>
            <a:tailEnd/>
          </a:ln>
          <a:effectLst/>
        </p:spPr>
        <p:txBody>
          <a:bodyPr lIns="0" tIns="0" rIns="0" bIns="0">
            <a:spAutoFit/>
          </a:bodyPr>
          <a:lstStyle/>
          <a:p>
            <a:pPr eaLnBrk="0" hangingPunct="0">
              <a:spcBef>
                <a:spcPct val="0"/>
              </a:spcBef>
              <a:buClr>
                <a:srgbClr val="000000"/>
              </a:buClr>
              <a:buSzPct val="100000"/>
              <a:defRPr/>
            </a:pPr>
            <a:r>
              <a:rPr lang="en-US" sz="1100" dirty="0">
                <a:solidFill>
                  <a:srgbClr val="000080"/>
                </a:solidFill>
                <a:sym typeface="Arial" charset="0"/>
              </a:rPr>
              <a:t>Years of investment experience: 24</a:t>
            </a:r>
          </a:p>
        </p:txBody>
      </p:sp>
      <p:sp>
        <p:nvSpPr>
          <p:cNvPr id="15365" name="Rectangle 5"/>
          <p:cNvSpPr>
            <a:spLocks noChangeArrowheads="1"/>
          </p:cNvSpPr>
          <p:nvPr/>
        </p:nvSpPr>
        <p:spPr bwMode="auto">
          <a:xfrm>
            <a:off x="433070" y="2325282"/>
            <a:ext cx="8549640" cy="2200602"/>
          </a:xfrm>
          <a:prstGeom prst="rect">
            <a:avLst/>
          </a:prstGeom>
          <a:noFill/>
          <a:ln w="9525">
            <a:noFill/>
            <a:miter lim="800000"/>
            <a:headEnd/>
            <a:tailEnd/>
          </a:ln>
          <a:effectLst/>
        </p:spPr>
        <p:txBody>
          <a:bodyPr lIns="0" tIns="0" rIns="0" bIns="0">
            <a:spAutoFit/>
          </a:bodyPr>
          <a:lstStyle/>
          <a:p>
            <a:pPr marL="0" indent="0"/>
            <a:r>
              <a:rPr lang="en-US" sz="1100" b="0" dirty="0" smtClean="0">
                <a:solidFill>
                  <a:srgbClr val="000000"/>
                </a:solidFill>
              </a:rPr>
              <a:t>Christine Hurtsellers is Chief Investment Officer of Fixed Income at ING Investment Management U.S., leading a team of more than 100 investment professionals with over $100 billion in fixed income assets under management. She is a member of the ING Global Investment Leadership Team and board member of Pomona Capital. Before assuming the leadership of Fixed Income and Proprietary Investments, Christine was head of Structured Finance from 2005–08. Her mortgage-backed securities team was responsible for the highly successful track record of ING's proprietary mortgage derivatives portfolios, and she directed portfolio and sector strategy across fixed income asset classes. Prior to joining ING Investment Management U.S. in 2004, Christine developed extensive mortgage portfolio management experience, most notably at the Federal Home Loan Mortgage Corporation (“Freddie Mac”), where she led the agency guaranteed retained portfolio team with $650 billion in assets under management. Prior to that role, Christine managed multiple products for Freddie Mac, including mortgage derivatives, adjustable rate mortgages and collateralized mortgage obligations (CMOs); her team pioneered the use of specified collateral in CMO deals, which today is the market standard. Prior to Freddie Mac, she was a portfolio manager responsible for mortgages, structured products, municipals and </a:t>
            </a:r>
            <a:r>
              <a:rPr lang="en-US" sz="1100" b="0" dirty="0" err="1" smtClean="0">
                <a:solidFill>
                  <a:srgbClr val="000000"/>
                </a:solidFill>
              </a:rPr>
              <a:t>corporates</a:t>
            </a:r>
            <a:r>
              <a:rPr lang="en-US" sz="1100" b="0" dirty="0" smtClean="0">
                <a:solidFill>
                  <a:srgbClr val="000000"/>
                </a:solidFill>
              </a:rPr>
              <a:t> at Alliance Capital Management and Banc One, and a client consultant at </a:t>
            </a:r>
            <a:r>
              <a:rPr lang="en-US" sz="1100" b="0" dirty="0" err="1" smtClean="0">
                <a:solidFill>
                  <a:srgbClr val="000000"/>
                </a:solidFill>
              </a:rPr>
              <a:t>Pentalpha</a:t>
            </a:r>
            <a:r>
              <a:rPr lang="en-US" sz="1100" b="0" dirty="0" smtClean="0">
                <a:solidFill>
                  <a:srgbClr val="000000"/>
                </a:solidFill>
              </a:rPr>
              <a:t> Capital group. Christine earned a B.A. in finance (with high honors) from Indiana University Kelley School of Business and holds the Chartered Financial Analyst</a:t>
            </a:r>
            <a:r>
              <a:rPr lang="en-US" sz="1100" b="0" baseline="30000" dirty="0" smtClean="0">
                <a:solidFill>
                  <a:srgbClr val="000000"/>
                </a:solidFill>
              </a:rPr>
              <a:t>®</a:t>
            </a:r>
            <a:r>
              <a:rPr lang="en-US" sz="1100" b="0" dirty="0" smtClean="0">
                <a:solidFill>
                  <a:srgbClr val="000000"/>
                </a:solidFill>
              </a:rPr>
              <a:t> designation. </a:t>
            </a:r>
          </a:p>
        </p:txBody>
      </p:sp>
      <p:sp>
        <p:nvSpPr>
          <p:cNvPr id="7" name="Title 6"/>
          <p:cNvSpPr>
            <a:spLocks noGrp="1"/>
          </p:cNvSpPr>
          <p:nvPr>
            <p:ph type="title"/>
          </p:nvPr>
        </p:nvSpPr>
        <p:spPr/>
        <p:txBody>
          <a:bodyPr/>
          <a:lstStyle/>
          <a:p>
            <a:r>
              <a:rPr lang="en-US" dirty="0" smtClean="0"/>
              <a:t>Presenter Bio</a:t>
            </a:r>
            <a:endParaRPr lang="en-US"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2"/>
          <p:cNvSpPr>
            <a:spLocks noGrp="1" noChangeArrowheads="1"/>
          </p:cNvSpPr>
          <p:nvPr>
            <p:ph type="title"/>
          </p:nvPr>
        </p:nvSpPr>
        <p:spPr/>
        <p:txBody>
          <a:bodyPr/>
          <a:lstStyle/>
          <a:p>
            <a:r>
              <a:rPr lang="en-US" smtClean="0"/>
              <a:t>Disclosure</a:t>
            </a:r>
          </a:p>
        </p:txBody>
      </p:sp>
      <p:graphicFrame>
        <p:nvGraphicFramePr>
          <p:cNvPr id="1026" name="Object 3">
            <a:hlinkClick r:id="" action="ppaction://ole?verb=0"/>
          </p:cNvPr>
          <p:cNvGraphicFramePr>
            <a:graphicFrameLocks noChangeAspect="1"/>
          </p:cNvGraphicFramePr>
          <p:nvPr>
            <p:ph sz="half" idx="2"/>
          </p:nvPr>
        </p:nvGraphicFramePr>
        <p:xfrm>
          <a:off x="430213" y="1549400"/>
          <a:ext cx="8226425" cy="4572000"/>
        </p:xfrm>
        <a:graphic>
          <a:graphicData uri="http://schemas.openxmlformats.org/presentationml/2006/ole">
            <p:oleObj spid="_x0000_s1026" name="Presentation" r:id="rId3" imgW="4114881" imgH="2286175" progId="PowerPoint.Show.8">
              <p:link/>
            </p:oleObj>
          </a:graphicData>
        </a:graphic>
      </p:graphicFrame>
    </p:spTree>
  </p:cSld>
  <p:clrMapOvr>
    <a:masterClrMapping/>
  </p:clrMapOvr>
  <p:timing>
    <p:tnLst>
      <p:par>
        <p:cTn id="1" dur="indefinite" restart="never" nodeType="tmRoot"/>
      </p:par>
    </p:tnLst>
  </p:timing>
</p:sld>
</file>

<file path=ppt/theme/theme1.xml><?xml version="1.0" encoding="utf-8"?>
<a:theme xmlns:a="http://schemas.openxmlformats.org/drawingml/2006/main" name="divider page">
  <a:themeElements>
    <a:clrScheme name="divider page 1">
      <a:dk1>
        <a:srgbClr val="000066"/>
      </a:dk1>
      <a:lt1>
        <a:srgbClr val="FFFFFF"/>
      </a:lt1>
      <a:dk2>
        <a:srgbClr val="000066"/>
      </a:dk2>
      <a:lt2>
        <a:srgbClr val="808080"/>
      </a:lt2>
      <a:accent1>
        <a:srgbClr val="B4C3E1"/>
      </a:accent1>
      <a:accent2>
        <a:srgbClr val="FF6600"/>
      </a:accent2>
      <a:accent3>
        <a:srgbClr val="FFFFFF"/>
      </a:accent3>
      <a:accent4>
        <a:srgbClr val="000056"/>
      </a:accent4>
      <a:accent5>
        <a:srgbClr val="D6DEEE"/>
      </a:accent5>
      <a:accent6>
        <a:srgbClr val="E75C00"/>
      </a:accent6>
      <a:hlink>
        <a:srgbClr val="000066"/>
      </a:hlink>
      <a:folHlink>
        <a:srgbClr val="969696"/>
      </a:folHlink>
    </a:clrScheme>
    <a:fontScheme name="divider pag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1019175" rtl="0" eaLnBrk="1" fontAlgn="base" latinLnBrk="0" hangingPunct="1">
          <a:lnSpc>
            <a:spcPct val="110000"/>
          </a:lnSpc>
          <a:spcBef>
            <a:spcPct val="0"/>
          </a:spcBef>
          <a:spcAft>
            <a:spcPct val="0"/>
          </a:spcAft>
          <a:buClrTx/>
          <a:buSzTx/>
          <a:buFontTx/>
          <a:buNone/>
          <a:tabLst/>
          <a:defRPr kumimoji="0" lang="en-US" sz="1400" b="0" i="0" u="none" strike="noStrike" cap="none" normalizeH="0" baseline="0" smtClean="0">
            <a:ln>
              <a:noFill/>
            </a:ln>
            <a:solidFill>
              <a:srgbClr val="000066"/>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1019175" rtl="0" eaLnBrk="1" fontAlgn="base" latinLnBrk="0" hangingPunct="1">
          <a:lnSpc>
            <a:spcPct val="110000"/>
          </a:lnSpc>
          <a:spcBef>
            <a:spcPct val="0"/>
          </a:spcBef>
          <a:spcAft>
            <a:spcPct val="0"/>
          </a:spcAft>
          <a:buClrTx/>
          <a:buSzTx/>
          <a:buFontTx/>
          <a:buNone/>
          <a:tabLst/>
          <a:defRPr kumimoji="0" lang="en-US" sz="1400" b="0" i="0" u="none" strike="noStrike" cap="none" normalizeH="0" baseline="0" smtClean="0">
            <a:ln>
              <a:noFill/>
            </a:ln>
            <a:solidFill>
              <a:srgbClr val="000066"/>
            </a:solidFill>
            <a:effectLst/>
            <a:latin typeface="Arial" charset="0"/>
          </a:defRPr>
        </a:defPPr>
      </a:lstStyle>
    </a:lnDef>
  </a:objectDefaults>
  <a:extraClrSchemeLst>
    <a:extraClrScheme>
      <a:clrScheme name="divider page 1">
        <a:dk1>
          <a:srgbClr val="000066"/>
        </a:dk1>
        <a:lt1>
          <a:srgbClr val="FFFFFF"/>
        </a:lt1>
        <a:dk2>
          <a:srgbClr val="000066"/>
        </a:dk2>
        <a:lt2>
          <a:srgbClr val="808080"/>
        </a:lt2>
        <a:accent1>
          <a:srgbClr val="B4C3E1"/>
        </a:accent1>
        <a:accent2>
          <a:srgbClr val="FF6600"/>
        </a:accent2>
        <a:accent3>
          <a:srgbClr val="FFFFFF"/>
        </a:accent3>
        <a:accent4>
          <a:srgbClr val="000056"/>
        </a:accent4>
        <a:accent5>
          <a:srgbClr val="D6DEEE"/>
        </a:accent5>
        <a:accent6>
          <a:srgbClr val="E75C00"/>
        </a:accent6>
        <a:hlink>
          <a:srgbClr val="000066"/>
        </a:hlink>
        <a:folHlink>
          <a:srgbClr val="96969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25279</TotalTime>
  <Words>2125</Words>
  <Application>Microsoft Office PowerPoint</Application>
  <PresentationFormat>Custom</PresentationFormat>
  <Paragraphs>184</Paragraphs>
  <Slides>52</Slides>
  <Notes>26</Notes>
  <HiddenSlides>0</HiddenSlides>
  <MMClips>0</MMClips>
  <ScaleCrop>false</ScaleCrop>
  <HeadingPairs>
    <vt:vector size="8" baseType="variant">
      <vt:variant>
        <vt:lpstr>Theme</vt:lpstr>
      </vt:variant>
      <vt:variant>
        <vt:i4>1</vt:i4>
      </vt:variant>
      <vt:variant>
        <vt:lpstr>Links</vt:lpstr>
      </vt:variant>
      <vt:variant>
        <vt:i4>1</vt:i4>
      </vt:variant>
      <vt:variant>
        <vt:lpstr>Embedded OLE Servers</vt:lpstr>
      </vt:variant>
      <vt:variant>
        <vt:i4>1</vt:i4>
      </vt:variant>
      <vt:variant>
        <vt:lpstr>Slide Titles</vt:lpstr>
      </vt:variant>
      <vt:variant>
        <vt:i4>52</vt:i4>
      </vt:variant>
    </vt:vector>
  </HeadingPairs>
  <TitlesOfParts>
    <vt:vector size="55" baseType="lpstr">
      <vt:lpstr>divider page</vt:lpstr>
      <vt:lpstr>???</vt:lpstr>
      <vt:lpstr>EcoWin document</vt:lpstr>
      <vt:lpstr>Slide 1</vt:lpstr>
      <vt:lpstr>Table of Contents</vt:lpstr>
      <vt:lpstr>1. Perspectives on Deleveraging Cycles</vt:lpstr>
      <vt:lpstr>Post-2008, Deleveraging Cycles Have Just Begun</vt:lpstr>
      <vt:lpstr>Investors Are in Risk Off Mode</vt:lpstr>
      <vt:lpstr>Emerging Markets Are Under Pressure </vt:lpstr>
      <vt:lpstr>Growth Has Been Disappointing</vt:lpstr>
      <vt:lpstr>Government Debt/GDP Ratios Rising</vt:lpstr>
      <vt:lpstr>Financial Crises Historically Followed by Deleveraging</vt:lpstr>
      <vt:lpstr>History Groups Deleveraging Cycles Into Archetypes</vt:lpstr>
      <vt:lpstr>“Belt-Tightening” Periods Have Common Characteristics</vt:lpstr>
      <vt:lpstr>Nominal GDP Maintained Through Other Mechanisms </vt:lpstr>
      <vt:lpstr>Productivity and Labor Supply Growth Also Supportive; Aging Populations/Demographics May Pose an Issue</vt:lpstr>
      <vt:lpstr>Deleveraging Today Could Be More Difficult to Navigate </vt:lpstr>
      <vt:lpstr>2. The Rise of Leverage in the Economy</vt:lpstr>
      <vt:lpstr>What Led to Higher Leverage</vt:lpstr>
      <vt:lpstr>Leveraging Up!</vt:lpstr>
      <vt:lpstr>The Private Sector Was Leveraging Up until the Global Financial Crisis</vt:lpstr>
      <vt:lpstr>Households’ Real Income Has Stagnated Since the Turn of the Century</vt:lpstr>
      <vt:lpstr>Employment Growth Stagnated Since the Beginning of the Century</vt:lpstr>
      <vt:lpstr>Real Wages Have Declined Since the Early 1970s</vt:lpstr>
      <vt:lpstr>Housing Bubble in the U.S. and Elsewhere Fueled Household Borrowing</vt:lpstr>
      <vt:lpstr>The Shadow Banking System Had an Important Role in Increased Leverage</vt:lpstr>
      <vt:lpstr>3. Realities of Deleveraging Today</vt:lpstr>
      <vt:lpstr>The Public Sector Has Become Highly Leveraged</vt:lpstr>
      <vt:lpstr>The Federal Deficit Has Risen Sharply Due to the Financial Crisis</vt:lpstr>
      <vt:lpstr>Tax Revenues Fell While Outlays Increased in Response to the Financial Crisis</vt:lpstr>
      <vt:lpstr>Federal Debt as a Share of National Income  Has Risen Markedly</vt:lpstr>
      <vt:lpstr>Developed Countries Have High Public Debt and Deficits, But Emerging Market Economies Don’t</vt:lpstr>
      <vt:lpstr>The Private Sector Has Started to Deleverage At Last</vt:lpstr>
      <vt:lpstr>The U.S. Private Sector Is Deleveraging</vt:lpstr>
      <vt:lpstr>Households Have Reduced Their Debt</vt:lpstr>
      <vt:lpstr>Households’ Balance Sheets Have Improved</vt:lpstr>
      <vt:lpstr>Households’ Financial Obligation and Debt Service Ratios Have Declined</vt:lpstr>
      <vt:lpstr>Private Sector Deleveraging Lowers Growth and…</vt:lpstr>
      <vt:lpstr>…Slows Employment Growth And…</vt:lpstr>
      <vt:lpstr>…Raises the Unemployment Rate</vt:lpstr>
      <vt:lpstr>4. Navigating A Deleveraging World</vt:lpstr>
      <vt:lpstr>Economic Realities of Debt and Deleveraging</vt:lpstr>
      <vt:lpstr>U.S. Economic Recovery Consistent With  Post-Bust Template</vt:lpstr>
      <vt:lpstr>U.S. Rates Are Tracking Japan’s Post-Crisis History </vt:lpstr>
      <vt:lpstr>U.S. Government’s Net Interest Payments Are Currently Low Due to Low Rates</vt:lpstr>
      <vt:lpstr>Expect More Business Cycle Volatility</vt:lpstr>
      <vt:lpstr>Declining Bond Volatility Will Be Supportive For Credit During the Deleveraging Process</vt:lpstr>
      <vt:lpstr>Corporate Credit Markets Are Already Priced  For Recession</vt:lpstr>
      <vt:lpstr>Spread Levels Imply Recession May Be Priced In</vt:lpstr>
      <vt:lpstr>A Weaker Dollar is the Inevitable Consequence of U.S. Policy Stimulus</vt:lpstr>
      <vt:lpstr>Realities of Fixed Income Investing in a  Deleveraging World</vt:lpstr>
      <vt:lpstr>Realities of Fixed Income Investing in a  Deleveraging World</vt:lpstr>
      <vt:lpstr>5. Appendix</vt:lpstr>
      <vt:lpstr>Presenter Bio</vt:lpstr>
      <vt:lpstr>Disclosure</vt:lpstr>
    </vt:vector>
  </TitlesOfParts>
  <Company>ING</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a097517</dc:creator>
  <cp:lastModifiedBy>Andrea Mulzet</cp:lastModifiedBy>
  <cp:revision>1121</cp:revision>
  <cp:lastPrinted>2006-04-24T19:03:30Z</cp:lastPrinted>
  <dcterms:created xsi:type="dcterms:W3CDTF">2006-07-24T19:09:25Z</dcterms:created>
  <dcterms:modified xsi:type="dcterms:W3CDTF">2011-10-17T15:29:16Z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-1776501659</vt:i4>
  </property>
  <property fmtid="{D5CDD505-2E9C-101B-9397-08002B2CF9AE}" pid="3" name="_NewReviewCycle">
    <vt:lpwstr/>
  </property>
  <property fmtid="{D5CDD505-2E9C-101B-9397-08002B2CF9AE}" pid="4" name="_EmailSubject">
    <vt:lpwstr>Speaker Information &amp; Deadlines - Seventeenth Annual National Pension and Institutional Investor Summit</vt:lpwstr>
  </property>
  <property fmtid="{D5CDD505-2E9C-101B-9397-08002B2CF9AE}" pid="5" name="_AuthorEmail">
    <vt:lpwstr>Aaron.Glenn@inginvestment.com</vt:lpwstr>
  </property>
  <property fmtid="{D5CDD505-2E9C-101B-9397-08002B2CF9AE}" pid="6" name="_AuthorEmailDisplayName">
    <vt:lpwstr>Glenn, Aaron</vt:lpwstr>
  </property>
  <property fmtid="{D5CDD505-2E9C-101B-9397-08002B2CF9AE}" pid="7" name="_PreviousAdHocReviewCycleID">
    <vt:i4>-2115191001</vt:i4>
  </property>
</Properties>
</file>